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7" r:id="rId4"/>
    <p:sldId id="268" r:id="rId5"/>
    <p:sldId id="293" r:id="rId6"/>
    <p:sldId id="277" r:id="rId7"/>
    <p:sldId id="285" r:id="rId8"/>
    <p:sldId id="292" r:id="rId9"/>
    <p:sldId id="278" r:id="rId10"/>
    <p:sldId id="291" r:id="rId11"/>
    <p:sldId id="281" r:id="rId12"/>
    <p:sldId id="294" r:id="rId13"/>
    <p:sldId id="289" r:id="rId14"/>
    <p:sldId id="284" r:id="rId15"/>
    <p:sldId id="283" r:id="rId16"/>
    <p:sldId id="286" r:id="rId17"/>
    <p:sldId id="288" r:id="rId18"/>
    <p:sldId id="295"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5" d="100"/>
          <a:sy n="155" d="100"/>
        </p:scale>
        <p:origin x="39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מרכז הפריים כתלות בזמן </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'[גרפים לחיישנים.xlsx]Sheet1'!$A$2:$A$47</c:f>
              <c:numCache>
                <c:formatCode>General</c:formatCode>
                <c:ptCount val="4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numCache>
            </c:numRef>
          </c:xVal>
          <c:yVal>
            <c:numRef>
              <c:f>'[גרפים לחיישנים.xlsx]Sheet1'!$B$2:$B$47</c:f>
              <c:numCache>
                <c:formatCode>General</c:formatCode>
                <c:ptCount val="46"/>
                <c:pt idx="0">
                  <c:v>0.2</c:v>
                </c:pt>
                <c:pt idx="1">
                  <c:v>0.26</c:v>
                </c:pt>
                <c:pt idx="2">
                  <c:v>0.26</c:v>
                </c:pt>
                <c:pt idx="3">
                  <c:v>0.34</c:v>
                </c:pt>
                <c:pt idx="4">
                  <c:v>0.46</c:v>
                </c:pt>
                <c:pt idx="5">
                  <c:v>0.54</c:v>
                </c:pt>
                <c:pt idx="6">
                  <c:v>0.66</c:v>
                </c:pt>
                <c:pt idx="7">
                  <c:v>0.83</c:v>
                </c:pt>
                <c:pt idx="8">
                  <c:v>0.98</c:v>
                </c:pt>
                <c:pt idx="9">
                  <c:v>1.1399999999999999</c:v>
                </c:pt>
                <c:pt idx="10">
                  <c:v>1.31</c:v>
                </c:pt>
                <c:pt idx="11">
                  <c:v>1.5</c:v>
                </c:pt>
                <c:pt idx="12">
                  <c:v>1.68</c:v>
                </c:pt>
                <c:pt idx="13">
                  <c:v>1.87</c:v>
                </c:pt>
                <c:pt idx="14">
                  <c:v>2</c:v>
                </c:pt>
                <c:pt idx="15">
                  <c:v>2.19</c:v>
                </c:pt>
                <c:pt idx="16">
                  <c:v>2.37</c:v>
                </c:pt>
                <c:pt idx="17">
                  <c:v>2.48</c:v>
                </c:pt>
                <c:pt idx="18">
                  <c:v>2.46</c:v>
                </c:pt>
                <c:pt idx="19">
                  <c:v>2.19</c:v>
                </c:pt>
                <c:pt idx="20">
                  <c:v>1.9</c:v>
                </c:pt>
                <c:pt idx="21">
                  <c:v>1.59</c:v>
                </c:pt>
                <c:pt idx="22">
                  <c:v>1.3</c:v>
                </c:pt>
                <c:pt idx="23">
                  <c:v>0.97</c:v>
                </c:pt>
                <c:pt idx="24">
                  <c:v>0.7</c:v>
                </c:pt>
                <c:pt idx="25">
                  <c:v>0.47</c:v>
                </c:pt>
                <c:pt idx="26">
                  <c:v>0.34</c:v>
                </c:pt>
                <c:pt idx="27">
                  <c:v>0.28000000000000003</c:v>
                </c:pt>
                <c:pt idx="28">
                  <c:v>0.42</c:v>
                </c:pt>
                <c:pt idx="29">
                  <c:v>0.61</c:v>
                </c:pt>
                <c:pt idx="30">
                  <c:v>0.8</c:v>
                </c:pt>
                <c:pt idx="31">
                  <c:v>0.97</c:v>
                </c:pt>
                <c:pt idx="32">
                  <c:v>1.1399999999999999</c:v>
                </c:pt>
                <c:pt idx="33">
                  <c:v>1.34</c:v>
                </c:pt>
                <c:pt idx="34">
                  <c:v>1.51</c:v>
                </c:pt>
                <c:pt idx="35">
                  <c:v>1.73</c:v>
                </c:pt>
                <c:pt idx="36">
                  <c:v>1.6</c:v>
                </c:pt>
                <c:pt idx="37">
                  <c:v>1.31</c:v>
                </c:pt>
                <c:pt idx="38">
                  <c:v>1.01</c:v>
                </c:pt>
                <c:pt idx="39">
                  <c:v>0.75</c:v>
                </c:pt>
                <c:pt idx="40">
                  <c:v>0.6</c:v>
                </c:pt>
                <c:pt idx="41">
                  <c:v>0.55000000000000004</c:v>
                </c:pt>
                <c:pt idx="42">
                  <c:v>0.56000000000000005</c:v>
                </c:pt>
                <c:pt idx="43">
                  <c:v>0.56000000000000005</c:v>
                </c:pt>
                <c:pt idx="44">
                  <c:v>0.49</c:v>
                </c:pt>
                <c:pt idx="45">
                  <c:v>0.46</c:v>
                </c:pt>
              </c:numCache>
            </c:numRef>
          </c:yVal>
          <c:smooth val="1"/>
          <c:extLst>
            <c:ext xmlns:c16="http://schemas.microsoft.com/office/drawing/2014/chart" uri="{C3380CC4-5D6E-409C-BE32-E72D297353CC}">
              <c16:uniqueId val="{00000000-DD84-4365-9DE7-6BA074C08E87}"/>
            </c:ext>
          </c:extLst>
        </c:ser>
        <c:dLbls>
          <c:showLegendKey val="0"/>
          <c:showVal val="0"/>
          <c:showCatName val="0"/>
          <c:showSerName val="0"/>
          <c:showPercent val="0"/>
          <c:showBubbleSize val="0"/>
        </c:dLbls>
        <c:axId val="925720159"/>
        <c:axId val="925715839"/>
      </c:scatterChart>
      <c:valAx>
        <c:axId val="9257201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זמן (שניות)</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15839"/>
        <c:crosses val="autoZero"/>
        <c:crossBetween val="midCat"/>
      </c:valAx>
      <c:valAx>
        <c:axId val="9257158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(מטרים)</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20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במ"מ כתלות במספר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Sheet2!$C$1</c:f>
              <c:strCache>
                <c:ptCount val="1"/>
                <c:pt idx="0">
                  <c:v>Distance [mm]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Sheet2!$C$2:$C$107</c:f>
              <c:numCache>
                <c:formatCode>General</c:formatCode>
                <c:ptCount val="106"/>
                <c:pt idx="0">
                  <c:v>146.5</c:v>
                </c:pt>
                <c:pt idx="1">
                  <c:v>147.75</c:v>
                </c:pt>
                <c:pt idx="2">
                  <c:v>149.75</c:v>
                </c:pt>
                <c:pt idx="3">
                  <c:v>149.25</c:v>
                </c:pt>
                <c:pt idx="4">
                  <c:v>148.5</c:v>
                </c:pt>
                <c:pt idx="5">
                  <c:v>148.25</c:v>
                </c:pt>
                <c:pt idx="6">
                  <c:v>147</c:v>
                </c:pt>
                <c:pt idx="7">
                  <c:v>144.5</c:v>
                </c:pt>
                <c:pt idx="8">
                  <c:v>146.5</c:v>
                </c:pt>
                <c:pt idx="9">
                  <c:v>146.75</c:v>
                </c:pt>
                <c:pt idx="10">
                  <c:v>147.5</c:v>
                </c:pt>
                <c:pt idx="11">
                  <c:v>144</c:v>
                </c:pt>
                <c:pt idx="12">
                  <c:v>143</c:v>
                </c:pt>
                <c:pt idx="13">
                  <c:v>141.25</c:v>
                </c:pt>
                <c:pt idx="14">
                  <c:v>141.75</c:v>
                </c:pt>
                <c:pt idx="15">
                  <c:v>144.5</c:v>
                </c:pt>
                <c:pt idx="16">
                  <c:v>146.5</c:v>
                </c:pt>
                <c:pt idx="17">
                  <c:v>146.5</c:v>
                </c:pt>
                <c:pt idx="18">
                  <c:v>143.25</c:v>
                </c:pt>
                <c:pt idx="19">
                  <c:v>140</c:v>
                </c:pt>
                <c:pt idx="20">
                  <c:v>143.75</c:v>
                </c:pt>
                <c:pt idx="21">
                  <c:v>141.75</c:v>
                </c:pt>
                <c:pt idx="22">
                  <c:v>148.25</c:v>
                </c:pt>
                <c:pt idx="23">
                  <c:v>146.75</c:v>
                </c:pt>
                <c:pt idx="24">
                  <c:v>145.75</c:v>
                </c:pt>
                <c:pt idx="25">
                  <c:v>147.25</c:v>
                </c:pt>
                <c:pt idx="26">
                  <c:v>148</c:v>
                </c:pt>
                <c:pt idx="27">
                  <c:v>148.5</c:v>
                </c:pt>
                <c:pt idx="28">
                  <c:v>148</c:v>
                </c:pt>
                <c:pt idx="29">
                  <c:v>148.5</c:v>
                </c:pt>
                <c:pt idx="30">
                  <c:v>148</c:v>
                </c:pt>
                <c:pt idx="31">
                  <c:v>148.25</c:v>
                </c:pt>
                <c:pt idx="32">
                  <c:v>149</c:v>
                </c:pt>
                <c:pt idx="33">
                  <c:v>145.5</c:v>
                </c:pt>
                <c:pt idx="34">
                  <c:v>143.5</c:v>
                </c:pt>
                <c:pt idx="35">
                  <c:v>143.5</c:v>
                </c:pt>
                <c:pt idx="36">
                  <c:v>145.25</c:v>
                </c:pt>
                <c:pt idx="37">
                  <c:v>143.5</c:v>
                </c:pt>
                <c:pt idx="38">
                  <c:v>146</c:v>
                </c:pt>
                <c:pt idx="39">
                  <c:v>145.25</c:v>
                </c:pt>
                <c:pt idx="40">
                  <c:v>145.5</c:v>
                </c:pt>
                <c:pt idx="41">
                  <c:v>141.5</c:v>
                </c:pt>
                <c:pt idx="42">
                  <c:v>145</c:v>
                </c:pt>
                <c:pt idx="43">
                  <c:v>145.5</c:v>
                </c:pt>
                <c:pt idx="44">
                  <c:v>143.25</c:v>
                </c:pt>
                <c:pt idx="45">
                  <c:v>140.75</c:v>
                </c:pt>
                <c:pt idx="46">
                  <c:v>139.75</c:v>
                </c:pt>
                <c:pt idx="47">
                  <c:v>142.75</c:v>
                </c:pt>
                <c:pt idx="48">
                  <c:v>147</c:v>
                </c:pt>
                <c:pt idx="49">
                  <c:v>148.5</c:v>
                </c:pt>
                <c:pt idx="50">
                  <c:v>149.75</c:v>
                </c:pt>
                <c:pt idx="51">
                  <c:v>146.5</c:v>
                </c:pt>
                <c:pt idx="52">
                  <c:v>148.75</c:v>
                </c:pt>
                <c:pt idx="53">
                  <c:v>149.75</c:v>
                </c:pt>
                <c:pt idx="54">
                  <c:v>149.25</c:v>
                </c:pt>
                <c:pt idx="55">
                  <c:v>148</c:v>
                </c:pt>
                <c:pt idx="56">
                  <c:v>147.5</c:v>
                </c:pt>
                <c:pt idx="57">
                  <c:v>148.25</c:v>
                </c:pt>
                <c:pt idx="58">
                  <c:v>149.5</c:v>
                </c:pt>
                <c:pt idx="59">
                  <c:v>149.75</c:v>
                </c:pt>
                <c:pt idx="60">
                  <c:v>149.75</c:v>
                </c:pt>
                <c:pt idx="61">
                  <c:v>149</c:v>
                </c:pt>
                <c:pt idx="62">
                  <c:v>149.75</c:v>
                </c:pt>
                <c:pt idx="63">
                  <c:v>149.75</c:v>
                </c:pt>
                <c:pt idx="64">
                  <c:v>148</c:v>
                </c:pt>
                <c:pt idx="65">
                  <c:v>147</c:v>
                </c:pt>
                <c:pt idx="66">
                  <c:v>148</c:v>
                </c:pt>
                <c:pt idx="67">
                  <c:v>147</c:v>
                </c:pt>
                <c:pt idx="68">
                  <c:v>148.5</c:v>
                </c:pt>
                <c:pt idx="69">
                  <c:v>146</c:v>
                </c:pt>
                <c:pt idx="70">
                  <c:v>142</c:v>
                </c:pt>
                <c:pt idx="71">
                  <c:v>141</c:v>
                </c:pt>
                <c:pt idx="72">
                  <c:v>142.5</c:v>
                </c:pt>
                <c:pt idx="73">
                  <c:v>140.5</c:v>
                </c:pt>
                <c:pt idx="74">
                  <c:v>140.5</c:v>
                </c:pt>
                <c:pt idx="75">
                  <c:v>147.75</c:v>
                </c:pt>
                <c:pt idx="76">
                  <c:v>144.75</c:v>
                </c:pt>
                <c:pt idx="77">
                  <c:v>143</c:v>
                </c:pt>
                <c:pt idx="78">
                  <c:v>146</c:v>
                </c:pt>
                <c:pt idx="79">
                  <c:v>147</c:v>
                </c:pt>
                <c:pt idx="80">
                  <c:v>146</c:v>
                </c:pt>
                <c:pt idx="81">
                  <c:v>148.25</c:v>
                </c:pt>
                <c:pt idx="82">
                  <c:v>145.25</c:v>
                </c:pt>
                <c:pt idx="83">
                  <c:v>142.5</c:v>
                </c:pt>
                <c:pt idx="84">
                  <c:v>143.75</c:v>
                </c:pt>
                <c:pt idx="85">
                  <c:v>142.5</c:v>
                </c:pt>
                <c:pt idx="86">
                  <c:v>142.5</c:v>
                </c:pt>
                <c:pt idx="87">
                  <c:v>141.5</c:v>
                </c:pt>
                <c:pt idx="88">
                  <c:v>140.25</c:v>
                </c:pt>
                <c:pt idx="89">
                  <c:v>140</c:v>
                </c:pt>
                <c:pt idx="90">
                  <c:v>139.5</c:v>
                </c:pt>
                <c:pt idx="91">
                  <c:v>139.75</c:v>
                </c:pt>
                <c:pt idx="92">
                  <c:v>141</c:v>
                </c:pt>
                <c:pt idx="93">
                  <c:v>141</c:v>
                </c:pt>
                <c:pt idx="94">
                  <c:v>141</c:v>
                </c:pt>
                <c:pt idx="95">
                  <c:v>139.5</c:v>
                </c:pt>
                <c:pt idx="96">
                  <c:v>139.75</c:v>
                </c:pt>
                <c:pt idx="97">
                  <c:v>143.75</c:v>
                </c:pt>
                <c:pt idx="98">
                  <c:v>149.25</c:v>
                </c:pt>
                <c:pt idx="99">
                  <c:v>141.75</c:v>
                </c:pt>
                <c:pt idx="100">
                  <c:v>144.25</c:v>
                </c:pt>
                <c:pt idx="101">
                  <c:v>146.5</c:v>
                </c:pt>
                <c:pt idx="102">
                  <c:v>146</c:v>
                </c:pt>
                <c:pt idx="103">
                  <c:v>147</c:v>
                </c:pt>
                <c:pt idx="104">
                  <c:v>148.5</c:v>
                </c:pt>
                <c:pt idx="105">
                  <c:v>146.75</c:v>
                </c:pt>
              </c:numCache>
            </c:numRef>
          </c:yVal>
          <c:smooth val="1"/>
          <c:extLst>
            <c:ext xmlns:c16="http://schemas.microsoft.com/office/drawing/2014/chart" uri="{C3380CC4-5D6E-409C-BE32-E72D297353CC}">
              <c16:uniqueId val="{00000000-316E-4B95-8174-C9502BC8D2AC}"/>
            </c:ext>
          </c:extLst>
        </c:ser>
        <c:dLbls>
          <c:showLegendKey val="0"/>
          <c:showVal val="0"/>
          <c:showCatName val="0"/>
          <c:showSerName val="0"/>
          <c:showPercent val="0"/>
          <c:showBubbleSize val="0"/>
        </c:dLbls>
        <c:axId val="1137383503"/>
        <c:axId val="1137379183"/>
      </c:scatterChart>
      <c:valAx>
        <c:axId val="113738350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79183"/>
        <c:crosses val="autoZero"/>
        <c:crossBetween val="midCat"/>
      </c:valAx>
      <c:valAx>
        <c:axId val="11373791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המרחק מה</a:t>
                </a:r>
                <a:r>
                  <a:rPr lang="en-US">
                    <a:latin typeface="David" panose="020E0502060401010101" pitchFamily="34" charset="-79"/>
                    <a:cs typeface="David" panose="020E0502060401010101" pitchFamily="34" charset="-79"/>
                  </a:rPr>
                  <a:t>LIDAR</a:t>
                </a:r>
                <a:r>
                  <a:rPr lang="he-IL">
                    <a:latin typeface="David" panose="020E0502060401010101" pitchFamily="34" charset="-79"/>
                    <a:cs typeface="David" panose="020E0502060401010101" pitchFamily="34" charset="-79"/>
                  </a:rPr>
                  <a:t> במ"מ</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8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a:t>
            </a:r>
            <a:r>
              <a:rPr lang="he-IL" baseline="0">
                <a:latin typeface="David" panose="020E0502060401010101" pitchFamily="34" charset="-79"/>
                <a:cs typeface="David" panose="020E0502060401010101" pitchFamily="34" charset="-79"/>
              </a:rPr>
              <a:t> האובייקט כתלות במדידה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Sheet2!$B$1</c:f>
              <c:strCache>
                <c:ptCount val="1"/>
                <c:pt idx="0">
                  <c:v>angle[deg]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Sheet2!$B$2:$B$107</c:f>
              <c:numCache>
                <c:formatCode>General</c:formatCode>
                <c:ptCount val="106"/>
                <c:pt idx="0">
                  <c:v>289.078125</c:v>
                </c:pt>
                <c:pt idx="1">
                  <c:v>285.046875</c:v>
                </c:pt>
                <c:pt idx="2">
                  <c:v>281.28125</c:v>
                </c:pt>
                <c:pt idx="3">
                  <c:v>281.46875</c:v>
                </c:pt>
                <c:pt idx="4">
                  <c:v>282.765625</c:v>
                </c:pt>
                <c:pt idx="5">
                  <c:v>284.328125</c:v>
                </c:pt>
                <c:pt idx="6">
                  <c:v>288.1875</c:v>
                </c:pt>
                <c:pt idx="7">
                  <c:v>297.390625</c:v>
                </c:pt>
                <c:pt idx="8">
                  <c:v>308.421875</c:v>
                </c:pt>
                <c:pt idx="9">
                  <c:v>323.140625</c:v>
                </c:pt>
                <c:pt idx="10">
                  <c:v>328.03125</c:v>
                </c:pt>
                <c:pt idx="11">
                  <c:v>332.328125</c:v>
                </c:pt>
                <c:pt idx="12">
                  <c:v>329.859375</c:v>
                </c:pt>
                <c:pt idx="13">
                  <c:v>331.265625</c:v>
                </c:pt>
                <c:pt idx="14">
                  <c:v>333.453125</c:v>
                </c:pt>
                <c:pt idx="15">
                  <c:v>335.90625</c:v>
                </c:pt>
                <c:pt idx="16">
                  <c:v>341.984375</c:v>
                </c:pt>
                <c:pt idx="17">
                  <c:v>348.203125</c:v>
                </c:pt>
                <c:pt idx="18">
                  <c:v>356.375</c:v>
                </c:pt>
                <c:pt idx="19">
                  <c:v>1.140625</c:v>
                </c:pt>
                <c:pt idx="20">
                  <c:v>360.234375</c:v>
                </c:pt>
                <c:pt idx="21">
                  <c:v>5.21875</c:v>
                </c:pt>
                <c:pt idx="22">
                  <c:v>4.640625</c:v>
                </c:pt>
                <c:pt idx="23">
                  <c:v>13.921875</c:v>
                </c:pt>
                <c:pt idx="24">
                  <c:v>21.75</c:v>
                </c:pt>
                <c:pt idx="25">
                  <c:v>28.015625</c:v>
                </c:pt>
                <c:pt idx="26">
                  <c:v>30.25</c:v>
                </c:pt>
                <c:pt idx="27">
                  <c:v>31.125</c:v>
                </c:pt>
                <c:pt idx="28">
                  <c:v>34.03125</c:v>
                </c:pt>
                <c:pt idx="29">
                  <c:v>37.140625</c:v>
                </c:pt>
                <c:pt idx="30">
                  <c:v>44.0625</c:v>
                </c:pt>
                <c:pt idx="31">
                  <c:v>53.84375</c:v>
                </c:pt>
                <c:pt idx="32">
                  <c:v>60.09375</c:v>
                </c:pt>
                <c:pt idx="33">
                  <c:v>65.484375</c:v>
                </c:pt>
                <c:pt idx="34">
                  <c:v>66.296875</c:v>
                </c:pt>
                <c:pt idx="35">
                  <c:v>66.265625</c:v>
                </c:pt>
                <c:pt idx="36">
                  <c:v>65.375</c:v>
                </c:pt>
                <c:pt idx="37">
                  <c:v>64.671875</c:v>
                </c:pt>
                <c:pt idx="38">
                  <c:v>60.875</c:v>
                </c:pt>
                <c:pt idx="39">
                  <c:v>61.953125</c:v>
                </c:pt>
                <c:pt idx="40">
                  <c:v>63.234375</c:v>
                </c:pt>
                <c:pt idx="41">
                  <c:v>68.859375</c:v>
                </c:pt>
                <c:pt idx="42">
                  <c:v>67.859375</c:v>
                </c:pt>
                <c:pt idx="43">
                  <c:v>64.75</c:v>
                </c:pt>
                <c:pt idx="44">
                  <c:v>61.40625</c:v>
                </c:pt>
                <c:pt idx="45">
                  <c:v>62.625</c:v>
                </c:pt>
                <c:pt idx="46">
                  <c:v>113.09375</c:v>
                </c:pt>
                <c:pt idx="47">
                  <c:v>110.0625</c:v>
                </c:pt>
                <c:pt idx="48">
                  <c:v>111.796875</c:v>
                </c:pt>
                <c:pt idx="49">
                  <c:v>111.390625</c:v>
                </c:pt>
                <c:pt idx="50">
                  <c:v>113.390625</c:v>
                </c:pt>
                <c:pt idx="51">
                  <c:v>117.6875</c:v>
                </c:pt>
                <c:pt idx="52">
                  <c:v>115.28125</c:v>
                </c:pt>
                <c:pt idx="53">
                  <c:v>113</c:v>
                </c:pt>
                <c:pt idx="54">
                  <c:v>113.828125</c:v>
                </c:pt>
                <c:pt idx="55">
                  <c:v>115.71875</c:v>
                </c:pt>
                <c:pt idx="56">
                  <c:v>119.796875</c:v>
                </c:pt>
                <c:pt idx="57">
                  <c:v>122.0625</c:v>
                </c:pt>
                <c:pt idx="58">
                  <c:v>129.21875</c:v>
                </c:pt>
                <c:pt idx="59">
                  <c:v>135.78125</c:v>
                </c:pt>
                <c:pt idx="60">
                  <c:v>142.765625</c:v>
                </c:pt>
                <c:pt idx="61">
                  <c:v>149.5625</c:v>
                </c:pt>
                <c:pt idx="62">
                  <c:v>149.671875</c:v>
                </c:pt>
                <c:pt idx="63">
                  <c:v>147.828125</c:v>
                </c:pt>
                <c:pt idx="64">
                  <c:v>155.65625</c:v>
                </c:pt>
                <c:pt idx="65">
                  <c:v>161.703125</c:v>
                </c:pt>
                <c:pt idx="66">
                  <c:v>161.40625</c:v>
                </c:pt>
                <c:pt idx="67">
                  <c:v>163.953125</c:v>
                </c:pt>
                <c:pt idx="68">
                  <c:v>161.734375</c:v>
                </c:pt>
                <c:pt idx="69">
                  <c:v>166.90625</c:v>
                </c:pt>
                <c:pt idx="70">
                  <c:v>167.359375</c:v>
                </c:pt>
                <c:pt idx="71">
                  <c:v>169</c:v>
                </c:pt>
                <c:pt idx="72">
                  <c:v>166.0625</c:v>
                </c:pt>
                <c:pt idx="73">
                  <c:v>172.21875</c:v>
                </c:pt>
                <c:pt idx="74">
                  <c:v>171.875</c:v>
                </c:pt>
                <c:pt idx="75">
                  <c:v>172.484375</c:v>
                </c:pt>
                <c:pt idx="76">
                  <c:v>177.734375</c:v>
                </c:pt>
                <c:pt idx="77">
                  <c:v>180.640625</c:v>
                </c:pt>
                <c:pt idx="78">
                  <c:v>177.875</c:v>
                </c:pt>
                <c:pt idx="79">
                  <c:v>177.671875</c:v>
                </c:pt>
                <c:pt idx="80">
                  <c:v>180.84375</c:v>
                </c:pt>
                <c:pt idx="81">
                  <c:v>182.28125</c:v>
                </c:pt>
                <c:pt idx="82">
                  <c:v>185.796875</c:v>
                </c:pt>
                <c:pt idx="83">
                  <c:v>189.078125</c:v>
                </c:pt>
                <c:pt idx="84">
                  <c:v>190.109375</c:v>
                </c:pt>
                <c:pt idx="85">
                  <c:v>193.359375</c:v>
                </c:pt>
                <c:pt idx="86">
                  <c:v>196.53125</c:v>
                </c:pt>
                <c:pt idx="87">
                  <c:v>200.5</c:v>
                </c:pt>
                <c:pt idx="88">
                  <c:v>202.78125</c:v>
                </c:pt>
                <c:pt idx="89">
                  <c:v>205.5625</c:v>
                </c:pt>
                <c:pt idx="90">
                  <c:v>206.109375</c:v>
                </c:pt>
                <c:pt idx="91">
                  <c:v>211.609375</c:v>
                </c:pt>
                <c:pt idx="92">
                  <c:v>212.28125</c:v>
                </c:pt>
                <c:pt idx="93">
                  <c:v>211.5</c:v>
                </c:pt>
                <c:pt idx="94">
                  <c:v>212.453125</c:v>
                </c:pt>
                <c:pt idx="95">
                  <c:v>213.28125</c:v>
                </c:pt>
                <c:pt idx="96">
                  <c:v>211.78125</c:v>
                </c:pt>
                <c:pt idx="97">
                  <c:v>252.265625</c:v>
                </c:pt>
                <c:pt idx="98">
                  <c:v>253.265625</c:v>
                </c:pt>
                <c:pt idx="99">
                  <c:v>258.84375</c:v>
                </c:pt>
                <c:pt idx="100">
                  <c:v>259.75</c:v>
                </c:pt>
                <c:pt idx="101">
                  <c:v>258.453125</c:v>
                </c:pt>
                <c:pt idx="102">
                  <c:v>259.625</c:v>
                </c:pt>
                <c:pt idx="103">
                  <c:v>262.03125</c:v>
                </c:pt>
                <c:pt idx="104">
                  <c:v>262.390625</c:v>
                </c:pt>
                <c:pt idx="105">
                  <c:v>266.1875</c:v>
                </c:pt>
              </c:numCache>
            </c:numRef>
          </c:yVal>
          <c:smooth val="1"/>
          <c:extLst>
            <c:ext xmlns:c16="http://schemas.microsoft.com/office/drawing/2014/chart" uri="{C3380CC4-5D6E-409C-BE32-E72D297353CC}">
              <c16:uniqueId val="{00000000-453F-4673-A52A-87A92E2FEA59}"/>
            </c:ext>
          </c:extLst>
        </c:ser>
        <c:dLbls>
          <c:showLegendKey val="0"/>
          <c:showVal val="0"/>
          <c:showCatName val="0"/>
          <c:showSerName val="0"/>
          <c:showPercent val="0"/>
          <c:showBubbleSize val="0"/>
        </c:dLbls>
        <c:axId val="760232575"/>
        <c:axId val="760234015"/>
      </c:scatterChart>
      <c:valAx>
        <c:axId val="760232575"/>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a:t>
                </a:r>
                <a:r>
                  <a:rPr lang="he-IL" baseline="0">
                    <a:latin typeface="David" panose="020E0502060401010101" pitchFamily="34" charset="-79"/>
                    <a:cs typeface="David" panose="020E0502060401010101" pitchFamily="34" charset="-79"/>
                  </a:rPr>
                  <a:t>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4015"/>
        <c:crosses val="autoZero"/>
        <c:crossBetween val="midCat"/>
      </c:valAx>
      <c:valAx>
        <c:axId val="76023401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 האובייקט</a:t>
                </a:r>
                <a:r>
                  <a:rPr lang="he-IL" baseline="0">
                    <a:latin typeface="David" panose="020E0502060401010101" pitchFamily="34" charset="-79"/>
                    <a:cs typeface="David" panose="020E0502060401010101" pitchFamily="34" charset="-79"/>
                  </a:rPr>
                  <a:t> במעלות</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2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663B-01EE-4D27-B6B8-967932AFFB1A}"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04E83-3A76-47C2-B23E-88D5C2E17E9A}" type="slidenum">
              <a:rPr lang="en-US" smtClean="0"/>
              <a:t>‹#›</a:t>
            </a:fld>
            <a:endParaRPr lang="en-US"/>
          </a:p>
        </p:txBody>
      </p:sp>
    </p:spTree>
    <p:extLst>
      <p:ext uri="{BB962C8B-B14F-4D97-AF65-F5344CB8AC3E}">
        <p14:creationId xmlns:p14="http://schemas.microsoft.com/office/powerpoint/2010/main" val="28669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C418D1-F151-4A1A-AFA6-1FCB5125A92E}"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48600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2360F-72F0-40E4-9497-E500D92B1CFF}"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82573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D16CB8-DFD9-47B7-B7FB-CD991A84E186}"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76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C7F67C-1AAC-41A5-BA08-7B0723E42167}"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40772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5C26D-52F0-48CD-A26B-03EAFD2B9DF3}" type="datetime1">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408380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BBECA-3C0A-4CD9-9812-4FBF50F0829F}"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131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0F0E8-360B-4BB4-8873-CE1C24987C49}" type="datetime1">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8681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9C237-DA93-4873-9F13-2D421E4D5784}" type="datetime1">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48173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7881F-D2DD-4759-A335-6ECF54EA6174}" type="datetime1">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9744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EFE89D-0E68-4F88-8280-A11E17E07B1E}"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60136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540482-3831-4044-A267-EC94C1533077}" type="datetime1">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566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8A5E2-79BB-466B-93AD-FE62946A96F1}" type="datetime1">
              <a:rPr lang="en-US" smtClean="0"/>
              <a:t>4/11/2024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A11E8-8F25-49C3-8F7D-865FECFDFD18}" type="slidenum">
              <a:rPr lang="en-US" smtClean="0"/>
              <a:t>‹#›</a:t>
            </a:fld>
            <a:endParaRPr lang="en-US"/>
          </a:p>
        </p:txBody>
      </p:sp>
    </p:spTree>
    <p:extLst>
      <p:ext uri="{BB962C8B-B14F-4D97-AF65-F5344CB8AC3E}">
        <p14:creationId xmlns:p14="http://schemas.microsoft.com/office/powerpoint/2010/main" val="1062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3600" kern="0" dirty="0">
                <a:effectLst/>
                <a:ea typeface="Times New Roman" panose="02020603050405020304" pitchFamily="18" charset="0"/>
                <a:cs typeface="David" panose="020E0502060401010101" pitchFamily="34" charset="-79"/>
              </a:rPr>
              <a:t>מערכת חישה לאלגוריתמיקה מתקדמת</a:t>
            </a:r>
            <a:endParaRPr lang="en-US" sz="3600" dirty="0"/>
          </a:p>
        </p:txBody>
      </p:sp>
      <p:sp>
        <p:nvSpPr>
          <p:cNvPr id="5" name="Content Placeholder 4"/>
          <p:cNvSpPr>
            <a:spLocks noGrp="1"/>
          </p:cNvSpPr>
          <p:nvPr>
            <p:ph idx="1"/>
          </p:nvPr>
        </p:nvSpPr>
        <p:spPr>
          <a:xfrm>
            <a:off x="838200" y="2094765"/>
            <a:ext cx="10515600" cy="2780430"/>
          </a:xfrm>
        </p:spPr>
        <p:txBody>
          <a:bodyPr/>
          <a:lstStyle/>
          <a:p>
            <a:pPr marL="0" indent="0" algn="ctr" rtl="1">
              <a:buNone/>
            </a:pPr>
            <a:r>
              <a:rPr lang="he-IL" b="1" u="sng" dirty="0">
                <a:latin typeface="David" panose="020E0502060401010101" pitchFamily="34" charset="-79"/>
                <a:cs typeface="David" panose="020E0502060401010101" pitchFamily="34" charset="-79"/>
              </a:rPr>
              <a:t>מספר הפרויקט:</a:t>
            </a:r>
            <a:r>
              <a:rPr lang="he-IL" dirty="0">
                <a:latin typeface="David" panose="020E0502060401010101" pitchFamily="34" charset="-79"/>
                <a:cs typeface="David" panose="020E0502060401010101" pitchFamily="34" charset="-79"/>
              </a:rPr>
              <a:t> </a:t>
            </a:r>
            <a:r>
              <a:rPr lang="he-IL" kern="0" dirty="0">
                <a:effectLst/>
                <a:latin typeface="David" panose="020E0502060401010101" pitchFamily="34" charset="-79"/>
                <a:ea typeface="Times New Roman" panose="02020603050405020304" pitchFamily="18" charset="0"/>
                <a:cs typeface="David" panose="020E0502060401010101" pitchFamily="34" charset="-79"/>
              </a:rPr>
              <a:t>22-1-1-2667</a:t>
            </a:r>
            <a:endParaRPr lang="he-IL"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שמות הסטודנטים:</a:t>
            </a:r>
            <a:r>
              <a:rPr lang="he-IL" dirty="0">
                <a:latin typeface="David" panose="020E0502060401010101" pitchFamily="34" charset="-79"/>
                <a:cs typeface="David" panose="020E0502060401010101" pitchFamily="34" charset="-79"/>
              </a:rPr>
              <a:t> טל אריאלי, שחר הנובר</a:t>
            </a:r>
          </a:p>
          <a:p>
            <a:pPr marL="0" indent="0" algn="ctr" rtl="1">
              <a:buNone/>
            </a:pPr>
            <a:r>
              <a:rPr lang="he-IL" b="1" u="sng" dirty="0">
                <a:latin typeface="David" panose="020E0502060401010101" pitchFamily="34" charset="-79"/>
                <a:cs typeface="David" panose="020E0502060401010101" pitchFamily="34" charset="-79"/>
              </a:rPr>
              <a:t>שם המנחה:</a:t>
            </a:r>
            <a:r>
              <a:rPr lang="he-IL" dirty="0">
                <a:latin typeface="David" panose="020E0502060401010101" pitchFamily="34" charset="-79"/>
                <a:cs typeface="David" panose="020E0502060401010101" pitchFamily="34" charset="-79"/>
              </a:rPr>
              <a:t> שמחה </a:t>
            </a:r>
            <a:r>
              <a:rPr lang="he-IL" dirty="0" err="1">
                <a:latin typeface="David" panose="020E0502060401010101" pitchFamily="34" charset="-79"/>
                <a:cs typeface="David" panose="020E0502060401010101" pitchFamily="34" charset="-79"/>
              </a:rPr>
              <a:t>ליבוביץ</a:t>
            </a:r>
            <a:endParaRPr lang="en-US"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מקום ביצוע הפרויקט:</a:t>
            </a:r>
            <a:r>
              <a:rPr lang="he-IL" dirty="0">
                <a:latin typeface="David" panose="020E0502060401010101" pitchFamily="34" charset="-79"/>
                <a:cs typeface="David" panose="020E0502060401010101" pitchFamily="34" charset="-79"/>
              </a:rPr>
              <a:t> אוניברסיטת תל אביב</a:t>
            </a:r>
          </a:p>
          <a:p>
            <a:pPr marL="0" indent="0" algn="ctr" rtl="1">
              <a:buNone/>
            </a:pPr>
            <a:r>
              <a:rPr lang="he-IL" b="1" u="sng" dirty="0">
                <a:latin typeface="David" panose="020E0502060401010101" pitchFamily="34" charset="-79"/>
                <a:cs typeface="David" panose="020E0502060401010101" pitchFamily="34" charset="-79"/>
              </a:rPr>
              <a:t>חתימת המנחה למצגת:</a:t>
            </a:r>
          </a:p>
          <a:p>
            <a:pPr marL="0" indent="0" algn="l">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r>
              <a:rPr lang="en-US" dirty="0"/>
              <a:t>15/04/2024</a:t>
            </a:r>
          </a:p>
        </p:txBody>
      </p:sp>
      <p:sp>
        <p:nvSpPr>
          <p:cNvPr id="9" name="Slide Number Placeholder 8"/>
          <p:cNvSpPr>
            <a:spLocks noGrp="1"/>
          </p:cNvSpPr>
          <p:nvPr>
            <p:ph type="sldNum" sz="quarter" idx="12"/>
          </p:nvPr>
        </p:nvSpPr>
        <p:spPr/>
        <p:txBody>
          <a:bodyPr/>
          <a:lstStyle/>
          <a:p>
            <a:fld id="{397A11E8-8F25-49C3-8F7D-865FECFDFD18}" type="slidenum">
              <a:rPr lang="en-US" smtClean="0"/>
              <a:t>1</a:t>
            </a:fld>
            <a:endParaRPr lang="en-US"/>
          </a:p>
        </p:txBody>
      </p:sp>
      <p:pic>
        <p:nvPicPr>
          <p:cNvPr id="3" name="תמונה 2">
            <a:extLst>
              <a:ext uri="{FF2B5EF4-FFF2-40B4-BE49-F238E27FC236}">
                <a16:creationId xmlns:a16="http://schemas.microsoft.com/office/drawing/2014/main" id="{324BF2A5-5588-89C9-616B-AE3F08D9DFE1}"/>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10337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10</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12" name="TextBox 11">
            <a:extLst>
              <a:ext uri="{FF2B5EF4-FFF2-40B4-BE49-F238E27FC236}">
                <a16:creationId xmlns:a16="http://schemas.microsoft.com/office/drawing/2014/main" id="{3A1AB79E-DE93-6C41-0484-6CDE2C7319EF}"/>
              </a:ext>
            </a:extLst>
          </p:cNvPr>
          <p:cNvSpPr txBox="1"/>
          <p:nvPr/>
        </p:nvSpPr>
        <p:spPr>
          <a:xfrm>
            <a:off x="5847495" y="1478071"/>
            <a:ext cx="6077086" cy="887294"/>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ביצוע מדידת מרחק ממרכז הפריים של המצלמה ביצוע הרחקה וקירוב של אובייקט.</a:t>
            </a:r>
            <a:endParaRPr lang="en-US" sz="1800" dirty="0">
              <a:effectLst/>
              <a:ea typeface="Calibri" panose="020F0502020204030204" pitchFamily="34" charset="0"/>
              <a:cs typeface="David" panose="020E0502060401010101" pitchFamily="34" charset="-79"/>
            </a:endParaRPr>
          </a:p>
        </p:txBody>
      </p:sp>
      <p:graphicFrame>
        <p:nvGraphicFramePr>
          <p:cNvPr id="13" name="Chart 12">
            <a:extLst>
              <a:ext uri="{FF2B5EF4-FFF2-40B4-BE49-F238E27FC236}">
                <a16:creationId xmlns:a16="http://schemas.microsoft.com/office/drawing/2014/main" id="{A22A1C0E-C32F-34AC-B229-05CA4A121C7F}"/>
              </a:ext>
            </a:extLst>
          </p:cNvPr>
          <p:cNvGraphicFramePr/>
          <p:nvPr>
            <p:extLst>
              <p:ext uri="{D42A27DB-BD31-4B8C-83A1-F6EECF244321}">
                <p14:modId xmlns:p14="http://schemas.microsoft.com/office/powerpoint/2010/main" val="1026062799"/>
              </p:ext>
            </p:extLst>
          </p:nvPr>
        </p:nvGraphicFramePr>
        <p:xfrm>
          <a:off x="5695905" y="2365365"/>
          <a:ext cx="6263569" cy="3578235"/>
        </p:xfrm>
        <a:graphic>
          <a:graphicData uri="http://schemas.openxmlformats.org/drawingml/2006/chart">
            <c:chart xmlns:c="http://schemas.openxmlformats.org/drawingml/2006/chart" xmlns:r="http://schemas.openxmlformats.org/officeDocument/2006/relationships" r:id="rId4"/>
          </a:graphicData>
        </a:graphic>
      </p:graphicFrame>
      <p:cxnSp>
        <p:nvCxnSpPr>
          <p:cNvPr id="20" name="Straight Arrow Connector 19">
            <a:extLst>
              <a:ext uri="{FF2B5EF4-FFF2-40B4-BE49-F238E27FC236}">
                <a16:creationId xmlns:a16="http://schemas.microsoft.com/office/drawing/2014/main" id="{7F99F5E0-E065-9A4B-572D-EBC25BB9FDB8}"/>
              </a:ext>
            </a:extLst>
          </p:cNvPr>
          <p:cNvCxnSpPr>
            <a:cxnSpLocks/>
            <a:stCxn id="26" idx="6"/>
          </p:cNvCxnSpPr>
          <p:nvPr/>
        </p:nvCxnSpPr>
        <p:spPr>
          <a:xfrm>
            <a:off x="2530160" y="2959260"/>
            <a:ext cx="1090857"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BFED677-82FC-1362-B132-5BCF0A4BD881}"/>
              </a:ext>
            </a:extLst>
          </p:cNvPr>
          <p:cNvGrpSpPr/>
          <p:nvPr/>
        </p:nvGrpSpPr>
        <p:grpSpPr>
          <a:xfrm>
            <a:off x="644734" y="1738071"/>
            <a:ext cx="3657046" cy="2006705"/>
            <a:chOff x="644734" y="1738071"/>
            <a:chExt cx="3657046" cy="2006705"/>
          </a:xfrm>
        </p:grpSpPr>
        <p:grpSp>
          <p:nvGrpSpPr>
            <p:cNvPr id="39" name="Group 38">
              <a:extLst>
                <a:ext uri="{FF2B5EF4-FFF2-40B4-BE49-F238E27FC236}">
                  <a16:creationId xmlns:a16="http://schemas.microsoft.com/office/drawing/2014/main" id="{6400D45D-EC69-A71F-F495-7B7F7D4CDD89}"/>
                </a:ext>
              </a:extLst>
            </p:cNvPr>
            <p:cNvGrpSpPr/>
            <p:nvPr/>
          </p:nvGrpSpPr>
          <p:grpSpPr>
            <a:xfrm>
              <a:off x="644734" y="1738071"/>
              <a:ext cx="3657046" cy="2006705"/>
              <a:chOff x="681491" y="2137246"/>
              <a:chExt cx="3842813" cy="2192542"/>
            </a:xfrm>
          </p:grpSpPr>
          <p:sp>
            <p:nvSpPr>
              <p:cNvPr id="19" name="Rectangle: Rounded Corners 18">
                <a:extLst>
                  <a:ext uri="{FF2B5EF4-FFF2-40B4-BE49-F238E27FC236}">
                    <a16:creationId xmlns:a16="http://schemas.microsoft.com/office/drawing/2014/main" id="{24503C99-09AE-7C2D-B771-C909FA60B655}"/>
                  </a:ext>
                </a:extLst>
              </p:cNvPr>
              <p:cNvSpPr/>
              <p:nvPr/>
            </p:nvSpPr>
            <p:spPr>
              <a:xfrm>
                <a:off x="3830482" y="3165423"/>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sp>
            <p:nvSpPr>
              <p:cNvPr id="22" name="TextBox 21">
                <a:extLst>
                  <a:ext uri="{FF2B5EF4-FFF2-40B4-BE49-F238E27FC236}">
                    <a16:creationId xmlns:a16="http://schemas.microsoft.com/office/drawing/2014/main" id="{13487CA1-EA75-3D07-17CC-E0578625C66E}"/>
                  </a:ext>
                </a:extLst>
              </p:cNvPr>
              <p:cNvSpPr txBox="1"/>
              <p:nvPr/>
            </p:nvSpPr>
            <p:spPr>
              <a:xfrm>
                <a:off x="2486563" y="3498791"/>
                <a:ext cx="132239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במרחק מסוים מהחיישן ונעשית מדידה</a:t>
                </a:r>
              </a:p>
            </p:txBody>
          </p:sp>
          <p:sp>
            <p:nvSpPr>
              <p:cNvPr id="25" name="Freeform: Shape 24">
                <a:extLst>
                  <a:ext uri="{FF2B5EF4-FFF2-40B4-BE49-F238E27FC236}">
                    <a16:creationId xmlns:a16="http://schemas.microsoft.com/office/drawing/2014/main" id="{396F23D0-D5DF-CC65-931F-51C4FCE1EFE6}"/>
                  </a:ext>
                </a:extLst>
              </p:cNvPr>
              <p:cNvSpPr/>
              <p:nvPr/>
            </p:nvSpPr>
            <p:spPr>
              <a:xfrm>
                <a:off x="1744980" y="2464048"/>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Oval 25">
                <a:extLst>
                  <a:ext uri="{FF2B5EF4-FFF2-40B4-BE49-F238E27FC236}">
                    <a16:creationId xmlns:a16="http://schemas.microsoft.com/office/drawing/2014/main" id="{576E8296-83F4-D8CE-4B95-86200A7C754E}"/>
                  </a:ext>
                </a:extLst>
              </p:cNvPr>
              <p:cNvSpPr/>
              <p:nvPr/>
            </p:nvSpPr>
            <p:spPr>
              <a:xfrm>
                <a:off x="681491" y="2935844"/>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23" name="Rectangle: Beveled 22">
                <a:extLst>
                  <a:ext uri="{FF2B5EF4-FFF2-40B4-BE49-F238E27FC236}">
                    <a16:creationId xmlns:a16="http://schemas.microsoft.com/office/drawing/2014/main" id="{83CD4BA5-0A8E-7476-CAF7-9EE2C7FC0061}"/>
                  </a:ext>
                </a:extLst>
              </p:cNvPr>
              <p:cNvSpPr/>
              <p:nvPr/>
            </p:nvSpPr>
            <p:spPr>
              <a:xfrm>
                <a:off x="2467641" y="2137246"/>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1</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2" name="TextBox 41">
              <a:extLst>
                <a:ext uri="{FF2B5EF4-FFF2-40B4-BE49-F238E27FC236}">
                  <a16:creationId xmlns:a16="http://schemas.microsoft.com/office/drawing/2014/main" id="{CB28FBC9-863D-CC67-C147-75496FE5DB56}"/>
                </a:ext>
              </a:extLst>
            </p:cNvPr>
            <p:cNvSpPr txBox="1"/>
            <p:nvPr/>
          </p:nvSpPr>
          <p:spPr>
            <a:xfrm>
              <a:off x="2423296" y="2448443"/>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grpSp>
        <p:nvGrpSpPr>
          <p:cNvPr id="45" name="Group 44">
            <a:extLst>
              <a:ext uri="{FF2B5EF4-FFF2-40B4-BE49-F238E27FC236}">
                <a16:creationId xmlns:a16="http://schemas.microsoft.com/office/drawing/2014/main" id="{AEA7CF0C-D6D1-4E8C-00F0-A9108D12F782}"/>
              </a:ext>
            </a:extLst>
          </p:cNvPr>
          <p:cNvGrpSpPr/>
          <p:nvPr/>
        </p:nvGrpSpPr>
        <p:grpSpPr>
          <a:xfrm>
            <a:off x="642277" y="4236140"/>
            <a:ext cx="4500109" cy="1824973"/>
            <a:chOff x="642277" y="4236140"/>
            <a:chExt cx="4500109" cy="1824973"/>
          </a:xfrm>
        </p:grpSpPr>
        <p:grpSp>
          <p:nvGrpSpPr>
            <p:cNvPr id="38" name="Group 37">
              <a:extLst>
                <a:ext uri="{FF2B5EF4-FFF2-40B4-BE49-F238E27FC236}">
                  <a16:creationId xmlns:a16="http://schemas.microsoft.com/office/drawing/2014/main" id="{013C57F7-7D87-7A8B-2046-C258A14FF28C}"/>
                </a:ext>
              </a:extLst>
            </p:cNvPr>
            <p:cNvGrpSpPr/>
            <p:nvPr/>
          </p:nvGrpSpPr>
          <p:grpSpPr>
            <a:xfrm>
              <a:off x="642277" y="4236140"/>
              <a:ext cx="4500109" cy="1824973"/>
              <a:chOff x="681491" y="4325958"/>
              <a:chExt cx="4728930" cy="1869963"/>
            </a:xfrm>
          </p:grpSpPr>
          <p:sp>
            <p:nvSpPr>
              <p:cNvPr id="29" name="Rectangle: Rounded Corners 28">
                <a:extLst>
                  <a:ext uri="{FF2B5EF4-FFF2-40B4-BE49-F238E27FC236}">
                    <a16:creationId xmlns:a16="http://schemas.microsoft.com/office/drawing/2014/main" id="{AE45AD49-68B2-3310-1C6F-8EC697326F94}"/>
                  </a:ext>
                </a:extLst>
              </p:cNvPr>
              <p:cNvSpPr/>
              <p:nvPr/>
            </p:nvSpPr>
            <p:spPr>
              <a:xfrm>
                <a:off x="4716599" y="5326870"/>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2E1A7806-11B6-C598-8987-B3D30A9D008B}"/>
                  </a:ext>
                </a:extLst>
              </p:cNvPr>
              <p:cNvCxnSpPr>
                <a:cxnSpLocks/>
                <a:stCxn id="34" idx="6"/>
              </p:cNvCxnSpPr>
              <p:nvPr/>
            </p:nvCxnSpPr>
            <p:spPr>
              <a:xfrm>
                <a:off x="2662691" y="5660239"/>
                <a:ext cx="2054089"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AECBD37-B791-AC43-0C02-992E8586C88E}"/>
                  </a:ext>
                </a:extLst>
              </p:cNvPr>
              <p:cNvSpPr txBox="1"/>
              <p:nvPr/>
            </p:nvSpPr>
            <p:spPr>
              <a:xfrm>
                <a:off x="3028446" y="5681587"/>
                <a:ext cx="132239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הרחקת האובייקט מהחיישן</a:t>
                </a:r>
              </a:p>
            </p:txBody>
          </p:sp>
          <p:sp>
            <p:nvSpPr>
              <p:cNvPr id="33" name="Freeform: Shape 32">
                <a:extLst>
                  <a:ext uri="{FF2B5EF4-FFF2-40B4-BE49-F238E27FC236}">
                    <a16:creationId xmlns:a16="http://schemas.microsoft.com/office/drawing/2014/main" id="{FD398580-5B70-525B-3C64-FB054E0CD57A}"/>
                  </a:ext>
                </a:extLst>
              </p:cNvPr>
              <p:cNvSpPr/>
              <p:nvPr/>
            </p:nvSpPr>
            <p:spPr>
              <a:xfrm>
                <a:off x="1744980" y="4652760"/>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3F04C940-D14B-7229-52BA-4437F3B7B149}"/>
                  </a:ext>
                </a:extLst>
              </p:cNvPr>
              <p:cNvSpPr/>
              <p:nvPr/>
            </p:nvSpPr>
            <p:spPr>
              <a:xfrm>
                <a:off x="681491" y="5124556"/>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32" name="Rectangle: Beveled 31">
                <a:extLst>
                  <a:ext uri="{FF2B5EF4-FFF2-40B4-BE49-F238E27FC236}">
                    <a16:creationId xmlns:a16="http://schemas.microsoft.com/office/drawing/2014/main" id="{E2D3005E-9889-E111-2617-4CF2BB32A7A3}"/>
                  </a:ext>
                </a:extLst>
              </p:cNvPr>
              <p:cNvSpPr/>
              <p:nvPr/>
            </p:nvSpPr>
            <p:spPr>
              <a:xfrm>
                <a:off x="2467641" y="4325958"/>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2</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3" name="TextBox 42">
              <a:extLst>
                <a:ext uri="{FF2B5EF4-FFF2-40B4-BE49-F238E27FC236}">
                  <a16:creationId xmlns:a16="http://schemas.microsoft.com/office/drawing/2014/main" id="{0306E167-86C0-DAFA-48CF-B870B6D520FE}"/>
                </a:ext>
              </a:extLst>
            </p:cNvPr>
            <p:cNvSpPr txBox="1"/>
            <p:nvPr/>
          </p:nvSpPr>
          <p:spPr>
            <a:xfrm>
              <a:off x="2410067" y="5018762"/>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spTree>
    <p:extLst>
      <p:ext uri="{BB962C8B-B14F-4D97-AF65-F5344CB8AC3E}">
        <p14:creationId xmlns:p14="http://schemas.microsoft.com/office/powerpoint/2010/main" val="15836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11</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6" name="Group 15">
            <a:extLst>
              <a:ext uri="{FF2B5EF4-FFF2-40B4-BE49-F238E27FC236}">
                <a16:creationId xmlns:a16="http://schemas.microsoft.com/office/drawing/2014/main" id="{1821B780-0065-B9BC-636F-5612470651F2}"/>
              </a:ext>
            </a:extLst>
          </p:cNvPr>
          <p:cNvGrpSpPr/>
          <p:nvPr/>
        </p:nvGrpSpPr>
        <p:grpSpPr>
          <a:xfrm>
            <a:off x="3419520" y="3512956"/>
            <a:ext cx="5517718" cy="2746868"/>
            <a:chOff x="2400301" y="3154972"/>
            <a:chExt cx="7636627" cy="3310380"/>
          </a:xfrm>
        </p:grpSpPr>
        <p:pic>
          <p:nvPicPr>
            <p:cNvPr id="12" name="Picture 11" descr="תמונה שמכילה טקסט, צילום מסך, תוכנה, מחשב&#10;&#10;התיאור נוצר באופן אוטומטי">
              <a:extLst>
                <a:ext uri="{FF2B5EF4-FFF2-40B4-BE49-F238E27FC236}">
                  <a16:creationId xmlns:a16="http://schemas.microsoft.com/office/drawing/2014/main" id="{BA3DAF11-4A83-2CB3-24F1-A9DBF5F4559D}"/>
                </a:ext>
              </a:extLst>
            </p:cNvPr>
            <p:cNvPicPr>
              <a:picLocks noChangeAspect="1"/>
            </p:cNvPicPr>
            <p:nvPr/>
          </p:nvPicPr>
          <p:blipFill rotWithShape="1">
            <a:blip r:embed="rId4">
              <a:extLst>
                <a:ext uri="{28A0092B-C50C-407E-A947-70E740481C1C}">
                  <a14:useLocalDpi xmlns:a14="http://schemas.microsoft.com/office/drawing/2010/main" val="0"/>
                </a:ext>
              </a:extLst>
            </a:blip>
            <a:srcRect l="5794" t="28354" r="62601" b="18736"/>
            <a:stretch/>
          </p:blipFill>
          <p:spPr bwMode="auto">
            <a:xfrm>
              <a:off x="6095999" y="3154972"/>
              <a:ext cx="3940929" cy="3310380"/>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468D6D57-82F0-855C-EAAB-A7750448AA73}"/>
                </a:ext>
              </a:extLst>
            </p:cNvPr>
            <p:cNvPicPr>
              <a:picLocks noChangeAspect="1"/>
            </p:cNvPicPr>
            <p:nvPr/>
          </p:nvPicPr>
          <p:blipFill rotWithShape="1">
            <a:blip r:embed="rId5">
              <a:extLst>
                <a:ext uri="{28A0092B-C50C-407E-A947-70E740481C1C}">
                  <a14:useLocalDpi xmlns:a14="http://schemas.microsoft.com/office/drawing/2010/main" val="0"/>
                </a:ext>
              </a:extLst>
            </a:blip>
            <a:srcRect l="41609" t="39428" r="41808" b="35133"/>
            <a:stretch/>
          </p:blipFill>
          <p:spPr bwMode="auto">
            <a:xfrm>
              <a:off x="2400301" y="3190875"/>
              <a:ext cx="3695700" cy="3187754"/>
            </a:xfrm>
            <a:prstGeom prst="rect">
              <a:avLst/>
            </a:prstGeom>
            <a:noFill/>
            <a:ln>
              <a:no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05BDA244-5C19-74CC-8200-D6235BC00F7B}"/>
              </a:ext>
            </a:extLst>
          </p:cNvPr>
          <p:cNvSpPr txBox="1"/>
          <p:nvPr/>
        </p:nvSpPr>
        <p:spPr>
          <a:xfrm>
            <a:off x="655320" y="2386422"/>
            <a:ext cx="11377930" cy="995144"/>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יצירת הדמיה בזמן אמת של נתוני סריקת </a:t>
            </a:r>
            <a:r>
              <a:rPr lang="en-US" sz="2000" kern="100" dirty="0">
                <a:effectLst/>
                <a:latin typeface="David" panose="020E0502060401010101" pitchFamily="34" charset="-79"/>
                <a:ea typeface="Calibri" panose="020F0502020204030204" pitchFamily="34" charset="0"/>
                <a:cs typeface="Arial" panose="020B0604020202020204" pitchFamily="34" charset="0"/>
              </a:rPr>
              <a:t>LIDAR</a:t>
            </a:r>
            <a:r>
              <a:rPr lang="he-IL" sz="2000" kern="100" dirty="0">
                <a:effectLst/>
                <a:latin typeface="Calibri" panose="020F0502020204030204" pitchFamily="34" charset="0"/>
                <a:ea typeface="Calibri" panose="020F0502020204030204" pitchFamily="34" charset="0"/>
                <a:cs typeface="David" panose="020E0502060401010101" pitchFamily="34" charset="-79"/>
              </a:rPr>
              <a:t> בחלון </a:t>
            </a:r>
            <a:r>
              <a:rPr lang="en-US" sz="2000" kern="100" dirty="0" err="1">
                <a:effectLst/>
                <a:latin typeface="David" panose="020E0502060401010101" pitchFamily="34" charset="-79"/>
                <a:ea typeface="Calibri" panose="020F0502020204030204" pitchFamily="34" charset="0"/>
                <a:cs typeface="Arial" panose="020B0604020202020204" pitchFamily="34" charset="0"/>
              </a:rPr>
              <a:t>pygame</a:t>
            </a:r>
            <a:r>
              <a:rPr lang="he-IL" sz="2000" kern="100" dirty="0">
                <a:latin typeface="Calibri" panose="020F0502020204030204" pitchFamily="34" charset="0"/>
                <a:ea typeface="Calibri" panose="020F0502020204030204" pitchFamily="34" charset="0"/>
                <a:cs typeface="David" panose="020E0502060401010101" pitchFamily="34" charset="-79"/>
              </a:rPr>
              <a:t>.</a:t>
            </a:r>
          </a:p>
          <a:p>
            <a:pPr marL="457200" marR="0" algn="ctr" rtl="1">
              <a:lnSpc>
                <a:spcPct val="150000"/>
              </a:lnSpc>
              <a:spcBef>
                <a:spcPts val="0"/>
              </a:spcBef>
              <a:spcAft>
                <a:spcPts val="800"/>
              </a:spcAft>
            </a:pPr>
            <a:r>
              <a:rPr lang="he-IL" sz="1600" kern="100" dirty="0">
                <a:latin typeface="Calibri" panose="020F0502020204030204" pitchFamily="34" charset="0"/>
                <a:ea typeface="Calibri" panose="020F0502020204030204" pitchFamily="34" charset="0"/>
                <a:cs typeface="David" panose="020E0502060401010101" pitchFamily="34" charset="-79"/>
              </a:rPr>
              <a:t>בדוגמה זו- שימוש בחיישן בשני חדרים שונים וקבלת ההדמיה בזמן אמת מזווית עילית.</a:t>
            </a:r>
          </a:p>
        </p:txBody>
      </p:sp>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254617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12</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1040615" y="2034794"/>
            <a:ext cx="10833165"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 בעת ביצוע ההתרעה נלקחה גם מדידת מרחק ומדידת זווית. </a:t>
            </a:r>
          </a:p>
        </p:txBody>
      </p:sp>
      <p:grpSp>
        <p:nvGrpSpPr>
          <p:cNvPr id="54" name="Group 53">
            <a:extLst>
              <a:ext uri="{FF2B5EF4-FFF2-40B4-BE49-F238E27FC236}">
                <a16:creationId xmlns:a16="http://schemas.microsoft.com/office/drawing/2014/main" id="{89FAACD5-B203-B7EA-3D59-AB44D6AA3701}"/>
              </a:ext>
            </a:extLst>
          </p:cNvPr>
          <p:cNvGrpSpPr/>
          <p:nvPr/>
        </p:nvGrpSpPr>
        <p:grpSpPr>
          <a:xfrm>
            <a:off x="1170807" y="3515973"/>
            <a:ext cx="4553810" cy="2522241"/>
            <a:chOff x="1170807" y="3515973"/>
            <a:chExt cx="4553810" cy="2522241"/>
          </a:xfrm>
        </p:grpSpPr>
        <p:sp>
          <p:nvSpPr>
            <p:cNvPr id="12" name="Oval 11">
              <a:extLst>
                <a:ext uri="{FF2B5EF4-FFF2-40B4-BE49-F238E27FC236}">
                  <a16:creationId xmlns:a16="http://schemas.microsoft.com/office/drawing/2014/main" id="{87514601-66AE-374F-D4C6-D61C1E1FA3AF}"/>
                </a:ext>
              </a:extLst>
            </p:cNvPr>
            <p:cNvSpPr/>
            <p:nvPr/>
          </p:nvSpPr>
          <p:spPr>
            <a:xfrm>
              <a:off x="2845318" y="4225561"/>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13" name="Rectangle: Rounded Corners 12">
              <a:extLst>
                <a:ext uri="{FF2B5EF4-FFF2-40B4-BE49-F238E27FC236}">
                  <a16:creationId xmlns:a16="http://schemas.microsoft.com/office/drawing/2014/main" id="{C7AAF716-2348-699A-7E2D-1538C61DA216}"/>
                </a:ext>
              </a:extLst>
            </p:cNvPr>
            <p:cNvSpPr/>
            <p:nvPr/>
          </p:nvSpPr>
          <p:spPr>
            <a:xfrm>
              <a:off x="1423261" y="3920377"/>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18" name="Straight Arrow Connector 17">
              <a:extLst>
                <a:ext uri="{FF2B5EF4-FFF2-40B4-BE49-F238E27FC236}">
                  <a16:creationId xmlns:a16="http://schemas.microsoft.com/office/drawing/2014/main" id="{ADF5268D-90A0-B417-6239-3F582814C95B}"/>
                </a:ext>
              </a:extLst>
            </p:cNvPr>
            <p:cNvCxnSpPr>
              <a:cxnSpLocks/>
              <a:stCxn id="13" idx="3"/>
              <a:endCxn id="12" idx="1"/>
            </p:cNvCxnSpPr>
            <p:nvPr/>
          </p:nvCxnSpPr>
          <p:spPr>
            <a:xfrm>
              <a:off x="2117083" y="4253745"/>
              <a:ext cx="990771" cy="237273"/>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7E7DEB-1314-8107-B386-5F25AE66EDD1}"/>
                </a:ext>
              </a:extLst>
            </p:cNvPr>
            <p:cNvSpPr txBox="1"/>
            <p:nvPr/>
          </p:nvSpPr>
          <p:spPr>
            <a:xfrm>
              <a:off x="2217649" y="3906396"/>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מעל מרחק ההתרעה</a:t>
              </a:r>
            </a:p>
          </p:txBody>
        </p:sp>
        <p:sp>
          <p:nvSpPr>
            <p:cNvPr id="26" name="TextBox 25">
              <a:extLst>
                <a:ext uri="{FF2B5EF4-FFF2-40B4-BE49-F238E27FC236}">
                  <a16:creationId xmlns:a16="http://schemas.microsoft.com/office/drawing/2014/main" id="{04BD7786-9061-CC77-A3E4-363A7B8061A9}"/>
                </a:ext>
              </a:extLst>
            </p:cNvPr>
            <p:cNvSpPr txBox="1"/>
            <p:nvPr/>
          </p:nvSpPr>
          <p:spPr>
            <a:xfrm>
              <a:off x="1170807" y="5328487"/>
              <a:ext cx="1475874" cy="646331"/>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רחוק מהחיישן (מעל המרחק שהוגדר באלגוריתם)</a:t>
              </a:r>
            </a:p>
          </p:txBody>
        </p:sp>
        <p:sp>
          <p:nvSpPr>
            <p:cNvPr id="34" name="Rectangle: Beveled 33">
              <a:extLst>
                <a:ext uri="{FF2B5EF4-FFF2-40B4-BE49-F238E27FC236}">
                  <a16:creationId xmlns:a16="http://schemas.microsoft.com/office/drawing/2014/main" id="{D219B0D8-C068-5983-9B2C-B1C7258EAA68}"/>
                </a:ext>
              </a:extLst>
            </p:cNvPr>
            <p:cNvSpPr/>
            <p:nvPr/>
          </p:nvSpPr>
          <p:spPr>
            <a:xfrm>
              <a:off x="4477553" y="3515973"/>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extLst>
                <a:ext uri="{FF2B5EF4-FFF2-40B4-BE49-F238E27FC236}">
                  <a16:creationId xmlns:a16="http://schemas.microsoft.com/office/drawing/2014/main" id="{8D0B9B97-DC21-6C9F-7392-CC879937E7DC}"/>
                </a:ext>
              </a:extLst>
            </p:cNvPr>
            <p:cNvSpPr txBox="1"/>
            <p:nvPr/>
          </p:nvSpPr>
          <p:spPr>
            <a:xfrm>
              <a:off x="4575791" y="4356279"/>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 ריק- ללא התראה</a:t>
              </a:r>
            </a:p>
          </p:txBody>
        </p:sp>
        <p:sp>
          <p:nvSpPr>
            <p:cNvPr id="37" name="Freeform: Shape 36">
              <a:extLst>
                <a:ext uri="{FF2B5EF4-FFF2-40B4-BE49-F238E27FC236}">
                  <a16:creationId xmlns:a16="http://schemas.microsoft.com/office/drawing/2014/main" id="{D5CD6DE1-EB52-F681-959D-9A0845D17ADE}"/>
                </a:ext>
              </a:extLst>
            </p:cNvPr>
            <p:cNvSpPr/>
            <p:nvPr/>
          </p:nvSpPr>
          <p:spPr>
            <a:xfrm>
              <a:off x="4041979" y="3937676"/>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5" name="Group 54">
            <a:extLst>
              <a:ext uri="{FF2B5EF4-FFF2-40B4-BE49-F238E27FC236}">
                <a16:creationId xmlns:a16="http://schemas.microsoft.com/office/drawing/2014/main" id="{6503BA79-B7BF-30E8-864E-81998C1E2B8E}"/>
              </a:ext>
            </a:extLst>
          </p:cNvPr>
          <p:cNvGrpSpPr/>
          <p:nvPr/>
        </p:nvGrpSpPr>
        <p:grpSpPr>
          <a:xfrm>
            <a:off x="6523003" y="3568109"/>
            <a:ext cx="4805577" cy="2374513"/>
            <a:chOff x="6523003" y="3568109"/>
            <a:chExt cx="4805577" cy="2374513"/>
          </a:xfrm>
        </p:grpSpPr>
        <p:sp>
          <p:nvSpPr>
            <p:cNvPr id="28" name="Oval 27">
              <a:extLst>
                <a:ext uri="{FF2B5EF4-FFF2-40B4-BE49-F238E27FC236}">
                  <a16:creationId xmlns:a16="http://schemas.microsoft.com/office/drawing/2014/main" id="{C3BA2264-D003-600B-8FF4-7987C0C96B01}"/>
                </a:ext>
              </a:extLst>
            </p:cNvPr>
            <p:cNvSpPr/>
            <p:nvPr/>
          </p:nvSpPr>
          <p:spPr>
            <a:xfrm>
              <a:off x="8189493" y="4101785"/>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29" name="Rectangle: Rounded Corners 28">
              <a:extLst>
                <a:ext uri="{FF2B5EF4-FFF2-40B4-BE49-F238E27FC236}">
                  <a16:creationId xmlns:a16="http://schemas.microsoft.com/office/drawing/2014/main" id="{30E83D8C-8555-CD4B-A816-824B283A410A}"/>
                </a:ext>
              </a:extLst>
            </p:cNvPr>
            <p:cNvSpPr/>
            <p:nvPr/>
          </p:nvSpPr>
          <p:spPr>
            <a:xfrm>
              <a:off x="7396353" y="3789072"/>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C1585EF1-74AF-02BD-4863-3B67C477F0E3}"/>
                </a:ext>
              </a:extLst>
            </p:cNvPr>
            <p:cNvCxnSpPr>
              <a:cxnSpLocks/>
              <a:stCxn id="29" idx="3"/>
              <a:endCxn id="28" idx="1"/>
            </p:cNvCxnSpPr>
            <p:nvPr/>
          </p:nvCxnSpPr>
          <p:spPr>
            <a:xfrm>
              <a:off x="8090175" y="4122440"/>
              <a:ext cx="361854" cy="244802"/>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E586D2F-CB38-707A-640C-7FF169CFA447}"/>
                </a:ext>
              </a:extLst>
            </p:cNvPr>
            <p:cNvSpPr txBox="1"/>
            <p:nvPr/>
          </p:nvSpPr>
          <p:spPr>
            <a:xfrm>
              <a:off x="8085306" y="3646682"/>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מתחת למרחק ההתרעה</a:t>
              </a:r>
            </a:p>
          </p:txBody>
        </p:sp>
        <p:sp>
          <p:nvSpPr>
            <p:cNvPr id="32" name="TextBox 31">
              <a:extLst>
                <a:ext uri="{FF2B5EF4-FFF2-40B4-BE49-F238E27FC236}">
                  <a16:creationId xmlns:a16="http://schemas.microsoft.com/office/drawing/2014/main" id="{7700B531-06C5-4911-B3E2-183EF60E6B22}"/>
                </a:ext>
              </a:extLst>
            </p:cNvPr>
            <p:cNvSpPr txBox="1"/>
            <p:nvPr/>
          </p:nvSpPr>
          <p:spPr>
            <a:xfrm>
              <a:off x="6523003" y="5111625"/>
              <a:ext cx="1475874"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קרוב לחיישן. החיישן מתריע על המסך ומדפיס את המרחק ואת הזווית</a:t>
              </a:r>
            </a:p>
          </p:txBody>
        </p:sp>
        <p:sp>
          <p:nvSpPr>
            <p:cNvPr id="38" name="Rectangle: Beveled 37">
              <a:extLst>
                <a:ext uri="{FF2B5EF4-FFF2-40B4-BE49-F238E27FC236}">
                  <a16:creationId xmlns:a16="http://schemas.microsoft.com/office/drawing/2014/main" id="{1B764E93-BDD5-7793-C5E3-1ADC8FD6F27F}"/>
                </a:ext>
              </a:extLst>
            </p:cNvPr>
            <p:cNvSpPr/>
            <p:nvPr/>
          </p:nvSpPr>
          <p:spPr>
            <a:xfrm>
              <a:off x="10081516" y="3568109"/>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Alert-</a:t>
              </a:r>
            </a:p>
            <a:p>
              <a:pPr algn="ctr"/>
              <a:r>
                <a:rPr lang="he-IL" sz="1200" dirty="0">
                  <a:solidFill>
                    <a:srgbClr val="FF0000"/>
                  </a:solidFill>
                  <a:latin typeface="David" panose="020E0502060401010101" pitchFamily="34" charset="-79"/>
                  <a:cs typeface="David" panose="020E0502060401010101" pitchFamily="34" charset="-79"/>
                </a:rPr>
                <a:t>מרחק, זווית</a:t>
              </a:r>
              <a:endParaRPr lang="he-IL" dirty="0">
                <a:solidFill>
                  <a:srgbClr val="FF0000"/>
                </a:solidFill>
                <a:latin typeface="David" panose="020E0502060401010101" pitchFamily="34" charset="-79"/>
                <a:cs typeface="David" panose="020E0502060401010101" pitchFamily="34" charset="-79"/>
              </a:endParaRPr>
            </a:p>
          </p:txBody>
        </p:sp>
        <p:sp>
          <p:nvSpPr>
            <p:cNvPr id="39" name="Freeform: Shape 38">
              <a:extLst>
                <a:ext uri="{FF2B5EF4-FFF2-40B4-BE49-F238E27FC236}">
                  <a16:creationId xmlns:a16="http://schemas.microsoft.com/office/drawing/2014/main" id="{D26CB146-6231-69EA-1629-1CFDA5CF2CDF}"/>
                </a:ext>
              </a:extLst>
            </p:cNvPr>
            <p:cNvSpPr/>
            <p:nvPr/>
          </p:nvSpPr>
          <p:spPr>
            <a:xfrm>
              <a:off x="9645942" y="3989812"/>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TextBox 39">
              <a:extLst>
                <a:ext uri="{FF2B5EF4-FFF2-40B4-BE49-F238E27FC236}">
                  <a16:creationId xmlns:a16="http://schemas.microsoft.com/office/drawing/2014/main" id="{CB9E5A25-AE0F-1137-6533-0FA1454590EC}"/>
                </a:ext>
              </a:extLst>
            </p:cNvPr>
            <p:cNvSpPr txBox="1"/>
            <p:nvPr/>
          </p:nvSpPr>
          <p:spPr>
            <a:xfrm>
              <a:off x="10179754" y="4399625"/>
              <a:ext cx="105058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מופיעה על המסך יחד עם המרחק והזווית שנדגמו</a:t>
              </a:r>
            </a:p>
          </p:txBody>
        </p:sp>
      </p:grpSp>
    </p:spTree>
    <p:extLst>
      <p:ext uri="{BB962C8B-B14F-4D97-AF65-F5344CB8AC3E}">
        <p14:creationId xmlns:p14="http://schemas.microsoft.com/office/powerpoint/2010/main" val="224751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7" name="TextBox 6">
            <a:extLst>
              <a:ext uri="{FF2B5EF4-FFF2-40B4-BE49-F238E27FC236}">
                <a16:creationId xmlns:a16="http://schemas.microsoft.com/office/drawing/2014/main" id="{5E759440-373A-9C7A-86AD-60039BE6ACD5}"/>
              </a:ext>
            </a:extLst>
          </p:cNvPr>
          <p:cNvSpPr txBox="1"/>
          <p:nvPr/>
        </p:nvSpPr>
        <p:spPr>
          <a:xfrm>
            <a:off x="838200" y="1727724"/>
            <a:ext cx="10833165" cy="1438855"/>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latin typeface="Calibri" panose="020F0502020204030204" pitchFamily="34" charset="0"/>
                <a:ea typeface="Calibri" panose="020F0502020204030204" pitchFamily="34" charset="0"/>
                <a:cs typeface="David" panose="020E0502060401010101" pitchFamily="34" charset="-79"/>
              </a:rPr>
              <a:t>גרפים המראים </a:t>
            </a: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מ15 ס"מ . סריקה של 360 מעלות סביב החיישן. ה</a:t>
            </a:r>
            <a:r>
              <a:rPr lang="he-IL" sz="2000" kern="100" dirty="0">
                <a:latin typeface="Calibri" panose="020F0502020204030204" pitchFamily="34" charset="0"/>
                <a:ea typeface="Calibri" panose="020F0502020204030204" pitchFamily="34" charset="0"/>
                <a:cs typeface="David" panose="020E0502060401010101" pitchFamily="34" charset="-79"/>
              </a:rPr>
              <a:t>דגימה מתרחשת כאשר האובייקט מתקרב לחיישן קרוב מ15 ס"מ. </a:t>
            </a:r>
            <a:r>
              <a:rPr lang="he-IL" sz="2000" kern="100" dirty="0">
                <a:effectLst/>
                <a:latin typeface="Calibri" panose="020F0502020204030204" pitchFamily="34" charset="0"/>
                <a:ea typeface="Calibri" panose="020F0502020204030204" pitchFamily="34" charset="0"/>
                <a:cs typeface="David" panose="020E0502060401010101" pitchFamily="34" charset="-79"/>
              </a:rPr>
              <a:t> בעת ביצוע הדגימה ישנה ההתרעה ונלקחת מדידת מרחק ומדידת זווית. </a:t>
            </a:r>
          </a:p>
        </p:txBody>
      </p:sp>
      <p:grpSp>
        <p:nvGrpSpPr>
          <p:cNvPr id="17" name="Group 16">
            <a:extLst>
              <a:ext uri="{FF2B5EF4-FFF2-40B4-BE49-F238E27FC236}">
                <a16:creationId xmlns:a16="http://schemas.microsoft.com/office/drawing/2014/main" id="{9470D2C3-1059-9BCE-999C-F7487EA1E2D6}"/>
              </a:ext>
            </a:extLst>
          </p:cNvPr>
          <p:cNvGrpSpPr/>
          <p:nvPr/>
        </p:nvGrpSpPr>
        <p:grpSpPr>
          <a:xfrm>
            <a:off x="658256" y="3429000"/>
            <a:ext cx="11086381" cy="2784298"/>
            <a:chOff x="658256" y="3429000"/>
            <a:chExt cx="11086381" cy="2784298"/>
          </a:xfrm>
        </p:grpSpPr>
        <p:graphicFrame>
          <p:nvGraphicFramePr>
            <p:cNvPr id="10" name="Chart 9">
              <a:extLst>
                <a:ext uri="{FF2B5EF4-FFF2-40B4-BE49-F238E27FC236}">
                  <a16:creationId xmlns:a16="http://schemas.microsoft.com/office/drawing/2014/main" id="{0B1E1597-3C7B-5A55-7813-D241436F58AE}"/>
                </a:ext>
              </a:extLst>
            </p:cNvPr>
            <p:cNvGraphicFramePr/>
            <p:nvPr>
              <p:extLst>
                <p:ext uri="{D42A27DB-BD31-4B8C-83A1-F6EECF244321}">
                  <p14:modId xmlns:p14="http://schemas.microsoft.com/office/powerpoint/2010/main" val="2361664979"/>
                </p:ext>
              </p:extLst>
            </p:nvPr>
          </p:nvGraphicFramePr>
          <p:xfrm>
            <a:off x="6178379" y="3429000"/>
            <a:ext cx="5566258" cy="27688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00FF8A-F748-4CBC-34EE-7A2C3729ACBA}"/>
                </a:ext>
              </a:extLst>
            </p:cNvPr>
            <p:cNvGraphicFramePr/>
            <p:nvPr>
              <p:extLst>
                <p:ext uri="{D42A27DB-BD31-4B8C-83A1-F6EECF244321}">
                  <p14:modId xmlns:p14="http://schemas.microsoft.com/office/powerpoint/2010/main" val="197515452"/>
                </p:ext>
              </p:extLst>
            </p:nvPr>
          </p:nvGraphicFramePr>
          <p:xfrm>
            <a:off x="658256" y="3444469"/>
            <a:ext cx="5327968" cy="2768829"/>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767063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14</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7" name="Picture 6">
            <a:extLst>
              <a:ext uri="{FF2B5EF4-FFF2-40B4-BE49-F238E27FC236}">
                <a16:creationId xmlns:a16="http://schemas.microsoft.com/office/drawing/2014/main" id="{67E22C63-A84B-5181-E34D-A77E72E2B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550" y="3162121"/>
            <a:ext cx="1719959" cy="184638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80F5F3E-A681-C38C-5882-9B9EF6A849A1}"/>
              </a:ext>
            </a:extLst>
          </p:cNvPr>
          <p:cNvPicPr>
            <a:picLocks noChangeAspect="1"/>
          </p:cNvPicPr>
          <p:nvPr/>
        </p:nvPicPr>
        <p:blipFill rotWithShape="1">
          <a:blip r:embed="rId5">
            <a:extLst>
              <a:ext uri="{28A0092B-C50C-407E-A947-70E740481C1C}">
                <a14:useLocalDpi xmlns:a14="http://schemas.microsoft.com/office/drawing/2010/main" val="0"/>
              </a:ext>
            </a:extLst>
          </a:blip>
          <a:srcRect l="782" t="4793" r="1"/>
          <a:stretch/>
        </p:blipFill>
        <p:spPr>
          <a:xfrm>
            <a:off x="762919" y="994718"/>
            <a:ext cx="3019873" cy="4173179"/>
          </a:xfrm>
          <a:prstGeom prst="rect">
            <a:avLst/>
          </a:prstGeom>
        </p:spPr>
      </p:pic>
      <p:sp>
        <p:nvSpPr>
          <p:cNvPr id="11" name="TextBox 10">
            <a:extLst>
              <a:ext uri="{FF2B5EF4-FFF2-40B4-BE49-F238E27FC236}">
                <a16:creationId xmlns:a16="http://schemas.microsoft.com/office/drawing/2014/main" id="{0530B9B5-A678-2720-9025-4BEC08C3312B}"/>
              </a:ext>
            </a:extLst>
          </p:cNvPr>
          <p:cNvSpPr txBox="1"/>
          <p:nvPr/>
        </p:nvSpPr>
        <p:spPr>
          <a:xfrm>
            <a:off x="4335706" y="1239935"/>
            <a:ext cx="7586816" cy="1455591"/>
          </a:xfrm>
          <a:prstGeom prst="rect">
            <a:avLst/>
          </a:prstGeom>
          <a:noFill/>
        </p:spPr>
        <p:txBody>
          <a:bodyPr wrap="square">
            <a:spAutoFit/>
          </a:bodyPr>
          <a:lstStyle/>
          <a:p>
            <a:pPr algn="ctr" rtl="1">
              <a:lnSpc>
                <a:spcPct val="150000"/>
              </a:lnSpc>
              <a:spcAft>
                <a:spcPts val="800"/>
              </a:spcAft>
              <a:tabLst>
                <a:tab pos="5274310" algn="r"/>
              </a:tabLst>
            </a:pPr>
            <a:r>
              <a:rPr lang="he-IL" sz="2400"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400" dirty="0">
                <a:solidFill>
                  <a:schemeClr val="tx1"/>
                </a:solidFill>
                <a:latin typeface="David" panose="020E0502060401010101" pitchFamily="34" charset="-79"/>
                <a:cs typeface="David" panose="020E0502060401010101" pitchFamily="34" charset="-79"/>
              </a:rPr>
              <a:t>Arduino</a:t>
            </a:r>
            <a:r>
              <a:rPr lang="he-IL" sz="2400" kern="100" dirty="0">
                <a:effectLst/>
                <a:latin typeface="Calibri" panose="020F0502020204030204" pitchFamily="34" charset="0"/>
                <a:ea typeface="Calibri" panose="020F0502020204030204" pitchFamily="34" charset="0"/>
                <a:cs typeface="David" panose="020E0502060401010101" pitchFamily="34" charset="-79"/>
              </a:rPr>
              <a:t> </a:t>
            </a:r>
            <a:r>
              <a:rPr lang="en-US" sz="2400" kern="100" dirty="0">
                <a:effectLst/>
                <a:latin typeface="David" panose="020E0502060401010101" pitchFamily="34" charset="-79"/>
                <a:ea typeface="Calibri" panose="020F0502020204030204" pitchFamily="34" charset="0"/>
                <a:cs typeface="Arial" panose="020B0604020202020204" pitchFamily="34" charset="0"/>
              </a:rPr>
              <a:t>M5stack</a:t>
            </a:r>
            <a:endParaRPr lang="he-IL" sz="2400" kern="100" dirty="0">
              <a:effectLst/>
              <a:latin typeface="Calibri" panose="020F0502020204030204" pitchFamily="34" charset="0"/>
              <a:ea typeface="Calibri" panose="020F0502020204030204" pitchFamily="34" charset="0"/>
              <a:cs typeface="David" panose="020E0502060401010101" pitchFamily="34" charset="-79"/>
            </a:endParaRPr>
          </a:p>
          <a:p>
            <a:pPr marL="0" marR="0" algn="ctr" rtl="1">
              <a:lnSpc>
                <a:spcPct val="150000"/>
              </a:lnSpc>
              <a:spcBef>
                <a:spcPts val="0"/>
              </a:spcBef>
              <a:spcAft>
                <a:spcPts val="800"/>
              </a:spcAft>
              <a:tabLst>
                <a:tab pos="5274310" algn="r"/>
              </a:tabLst>
            </a:pP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משמש כמאסטר, ונעשית סריקה של המכשיר וחיבור בתצורת ה</a:t>
            </a:r>
            <a:r>
              <a:rPr lang="en-US" sz="1600" kern="100" dirty="0">
                <a:effectLst/>
                <a:latin typeface="David" panose="020E0502060401010101" pitchFamily="34" charset="-79"/>
                <a:ea typeface="Calibri" panose="020F0502020204030204" pitchFamily="34" charset="0"/>
                <a:cs typeface="Arial" panose="020B0604020202020204" pitchFamily="34" charset="0"/>
              </a:rPr>
              <a:t>WIFI</a:t>
            </a:r>
            <a:r>
              <a:rPr lang="he-IL" sz="1600" kern="100" dirty="0">
                <a:effectLst/>
                <a:latin typeface="Calibri" panose="020F0502020204030204" pitchFamily="34" charset="0"/>
                <a:ea typeface="Calibri" panose="020F0502020204030204" pitchFamily="34" charset="0"/>
                <a:cs typeface="David" panose="020E0502060401010101" pitchFamily="34" charset="-79"/>
              </a:rPr>
              <a:t>. על גבי התצוגה ב </a:t>
            </a: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אפשר לראות את המוצאים של הסנסורים של ה </a:t>
            </a:r>
            <a:r>
              <a:rPr lang="en-US" sz="1600" kern="100" dirty="0">
                <a:effectLst/>
                <a:latin typeface="David" panose="020E0502060401010101" pitchFamily="34" charset="-79"/>
                <a:ea typeface="Calibri" panose="020F0502020204030204" pitchFamily="34" charset="0"/>
                <a:cs typeface="Arial" panose="020B0604020202020204" pitchFamily="34" charset="0"/>
              </a:rPr>
              <a:t>M5stack Arduino</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C7E5134-8E36-CB6D-00EC-8E5D9A124EFD}"/>
              </a:ext>
            </a:extLst>
          </p:cNvPr>
          <p:cNvGrpSpPr/>
          <p:nvPr/>
        </p:nvGrpSpPr>
        <p:grpSpPr>
          <a:xfrm>
            <a:off x="6651921" y="3149381"/>
            <a:ext cx="4895236" cy="3030321"/>
            <a:chOff x="4189413" y="4199705"/>
            <a:chExt cx="4895236" cy="3030321"/>
          </a:xfrm>
        </p:grpSpPr>
        <p:grpSp>
          <p:nvGrpSpPr>
            <p:cNvPr id="2" name="Group 1">
              <a:extLst>
                <a:ext uri="{FF2B5EF4-FFF2-40B4-BE49-F238E27FC236}">
                  <a16:creationId xmlns:a16="http://schemas.microsoft.com/office/drawing/2014/main" id="{48B169A9-5BAF-D7EB-EBF8-0788EF416F65}"/>
                </a:ext>
              </a:extLst>
            </p:cNvPr>
            <p:cNvGrpSpPr/>
            <p:nvPr/>
          </p:nvGrpSpPr>
          <p:grpSpPr>
            <a:xfrm>
              <a:off x="4189413" y="4199705"/>
              <a:ext cx="4895236" cy="1895802"/>
              <a:chOff x="24936153" y="10500476"/>
              <a:chExt cx="3457670" cy="1353841"/>
            </a:xfrm>
          </p:grpSpPr>
          <p:pic>
            <p:nvPicPr>
              <p:cNvPr id="3" name="Picture 2">
                <a:extLst>
                  <a:ext uri="{FF2B5EF4-FFF2-40B4-BE49-F238E27FC236}">
                    <a16:creationId xmlns:a16="http://schemas.microsoft.com/office/drawing/2014/main" id="{A23B357E-8946-3167-FA27-C5E747E3D3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77" t="14635" r="12355" b="12886"/>
              <a:stretch/>
            </p:blipFill>
            <p:spPr bwMode="auto">
              <a:xfrm>
                <a:off x="24936153" y="10500476"/>
                <a:ext cx="1694861" cy="1353841"/>
              </a:xfrm>
              <a:prstGeom prst="rect">
                <a:avLst/>
              </a:prstGeom>
              <a:ln>
                <a:noFill/>
              </a:ln>
              <a:extLst>
                <a:ext uri="{53640926-AAD7-44D8-BBD7-CCE9431645EC}">
                  <a14:shadowObscured xmlns:a14="http://schemas.microsoft.com/office/drawing/2010/main"/>
                </a:ext>
              </a:extLst>
            </p:spPr>
          </p:pic>
          <p:pic>
            <p:nvPicPr>
              <p:cNvPr id="13" name="Picture 12" descr="A screenshot of a computer screen&#10;&#10;Description automatically generated">
                <a:extLst>
                  <a:ext uri="{FF2B5EF4-FFF2-40B4-BE49-F238E27FC236}">
                    <a16:creationId xmlns:a16="http://schemas.microsoft.com/office/drawing/2014/main" id="{3F571856-B4D0-56F7-87D7-46E9C4E6E761}"/>
                  </a:ext>
                </a:extLst>
              </p:cNvPr>
              <p:cNvPicPr>
                <a:picLocks noChangeAspect="1"/>
              </p:cNvPicPr>
              <p:nvPr/>
            </p:nvPicPr>
            <p:blipFill rotWithShape="1">
              <a:blip r:embed="rId7">
                <a:extLst>
                  <a:ext uri="{28A0092B-C50C-407E-A947-70E740481C1C}">
                    <a14:useLocalDpi xmlns:a14="http://schemas.microsoft.com/office/drawing/2010/main" val="0"/>
                  </a:ext>
                </a:extLst>
              </a:blip>
              <a:srcRect l="7755" t="13961" r="9967" b="12729"/>
              <a:stretch/>
            </p:blipFill>
            <p:spPr>
              <a:xfrm>
                <a:off x="26698962" y="10500476"/>
                <a:ext cx="1694861" cy="1315563"/>
              </a:xfrm>
              <a:prstGeom prst="rect">
                <a:avLst/>
              </a:prstGeom>
            </p:spPr>
          </p:pic>
        </p:grpSp>
        <p:sp>
          <p:nvSpPr>
            <p:cNvPr id="15" name="TextBox 14">
              <a:extLst>
                <a:ext uri="{FF2B5EF4-FFF2-40B4-BE49-F238E27FC236}">
                  <a16:creationId xmlns:a16="http://schemas.microsoft.com/office/drawing/2014/main" id="{9C78A827-F869-5B9E-3B42-21D1699AD343}"/>
                </a:ext>
              </a:extLst>
            </p:cNvPr>
            <p:cNvSpPr txBox="1"/>
            <p:nvPr/>
          </p:nvSpPr>
          <p:spPr>
            <a:xfrm>
              <a:off x="4826326" y="6078429"/>
              <a:ext cx="3717608" cy="1151597"/>
            </a:xfrm>
            <a:prstGeom prst="rect">
              <a:avLst/>
            </a:prstGeom>
            <a:noFill/>
          </p:spPr>
          <p:txBody>
            <a:bodyPr wrap="square">
              <a:spAutoFit/>
            </a:bodyPr>
            <a:lstStyle/>
            <a:p>
              <a:pPr algn="ctr" rtl="1">
                <a:lnSpc>
                  <a:spcPct val="150000"/>
                </a:lnSpc>
                <a:spcAft>
                  <a:spcPts val="800"/>
                </a:spcAft>
                <a:tabLst>
                  <a:tab pos="5274310" algn="r"/>
                </a:tabLst>
              </a:pPr>
              <a:r>
                <a:rPr lang="he-IL" sz="1400" kern="100" dirty="0">
                  <a:effectLst/>
                  <a:latin typeface="Calibri" panose="020F0502020204030204" pitchFamily="34" charset="0"/>
                  <a:ea typeface="Calibri" panose="020F0502020204030204" pitchFamily="34" charset="0"/>
                  <a:cs typeface="David" panose="020E0502060401010101" pitchFamily="34" charset="-79"/>
                </a:rPr>
                <a:t>שימוש בחיישן טמפרטורה-</a:t>
              </a:r>
              <a:endParaRPr lang="he-IL" sz="1400" kern="100" dirty="0">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מימין- מיקום של אובייקט בעל טמפרטורה גבוהה על גבי החיישן</a:t>
              </a:r>
            </a:p>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משמאל- הסרת האובייקט החם מהחיישן</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p:txBody>
        </p:sp>
      </p:grpSp>
      <p:sp>
        <p:nvSpPr>
          <p:cNvPr id="17" name="TextBox 16">
            <a:extLst>
              <a:ext uri="{FF2B5EF4-FFF2-40B4-BE49-F238E27FC236}">
                <a16:creationId xmlns:a16="http://schemas.microsoft.com/office/drawing/2014/main" id="{E7344CAF-CB0F-A184-C475-5F41AA2A2FFE}"/>
              </a:ext>
            </a:extLst>
          </p:cNvPr>
          <p:cNvSpPr txBox="1"/>
          <p:nvPr/>
        </p:nvSpPr>
        <p:spPr>
          <a:xfrm>
            <a:off x="4138469" y="5222335"/>
            <a:ext cx="2495717" cy="623248"/>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Arduino</a:t>
            </a:r>
            <a:r>
              <a:rPr lang="he-IL" sz="1200" kern="100" dirty="0">
                <a:effectLst/>
                <a:latin typeface="David" panose="020E0502060401010101" pitchFamily="34" charset="-79"/>
                <a:ea typeface="Calibri" panose="020F0502020204030204" pitchFamily="34" charset="0"/>
                <a:cs typeface="David" panose="020E0502060401010101" pitchFamily="34" charset="-79"/>
              </a:rPr>
              <a:t> אשר מראה את חיבור מוצלח באמצעות </a:t>
            </a:r>
            <a:r>
              <a:rPr lang="en-US" sz="1200" kern="100" dirty="0">
                <a:effectLst/>
                <a:latin typeface="David" panose="020E0502060401010101" pitchFamily="34" charset="-79"/>
                <a:ea typeface="Calibri" panose="020F0502020204030204" pitchFamily="34" charset="0"/>
                <a:cs typeface="David" panose="020E0502060401010101" pitchFamily="34" charset="-79"/>
              </a:rPr>
              <a:t>WIFI</a:t>
            </a:r>
            <a:r>
              <a:rPr lang="he-IL" sz="1200" kern="100" dirty="0">
                <a:effectLst/>
                <a:latin typeface="David" panose="020E0502060401010101" pitchFamily="34" charset="-79"/>
                <a:ea typeface="Calibri" panose="020F0502020204030204" pitchFamily="34" charset="0"/>
                <a:cs typeface="David" panose="020E0502060401010101" pitchFamily="34" charset="-79"/>
              </a:rPr>
              <a:t> ל</a:t>
            </a:r>
            <a:r>
              <a:rPr lang="en-US" sz="12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Box 17">
            <a:extLst>
              <a:ext uri="{FF2B5EF4-FFF2-40B4-BE49-F238E27FC236}">
                <a16:creationId xmlns:a16="http://schemas.microsoft.com/office/drawing/2014/main" id="{2F249545-AA7E-DFAB-EE52-3441E9F10A97}"/>
              </a:ext>
            </a:extLst>
          </p:cNvPr>
          <p:cNvSpPr txBox="1"/>
          <p:nvPr/>
        </p:nvSpPr>
        <p:spPr>
          <a:xfrm>
            <a:off x="263394" y="5222335"/>
            <a:ext cx="3850642" cy="900246"/>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חיווים על עבודה תקינה של חיישני ה</a:t>
            </a:r>
            <a:r>
              <a:rPr lang="en-US" sz="1200" kern="100" dirty="0">
                <a:latin typeface="David" panose="020E0502060401010101" pitchFamily="34" charset="-79"/>
                <a:ea typeface="Calibri" panose="020F0502020204030204" pitchFamily="34" charset="0"/>
                <a:cs typeface="David" panose="020E0502060401010101" pitchFamily="34" charset="-79"/>
              </a:rPr>
              <a:t>Arduino</a:t>
            </a:r>
            <a:r>
              <a:rPr lang="he-IL" sz="1200" kern="100" dirty="0">
                <a:latin typeface="David" panose="020E0502060401010101" pitchFamily="34" charset="-79"/>
                <a:ea typeface="Calibri" panose="020F0502020204030204" pitchFamily="34" charset="0"/>
                <a:cs typeface="David" panose="020E0502060401010101" pitchFamily="34" charset="-79"/>
              </a:rPr>
              <a:t> והצגת ממצאים בצג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 Raspberry Pi</a:t>
            </a:r>
            <a:r>
              <a:rPr lang="he-IL" sz="1200" kern="100" dirty="0">
                <a:effectLst/>
                <a:latin typeface="David" panose="020E0502060401010101" pitchFamily="34" charset="-79"/>
                <a:ea typeface="Calibri" panose="020F0502020204030204" pitchFamily="34" charset="0"/>
                <a:cs typeface="David" panose="020E0502060401010101" pitchFamily="34" charset="-79"/>
              </a:rPr>
              <a:t> שכוללים מד מרחק, מצלמה תרמית, חיישן לחץ, מד תאוצה ומד </a:t>
            </a:r>
            <a:r>
              <a:rPr lang="en-US" sz="1200" kern="100" dirty="0">
                <a:effectLst/>
                <a:latin typeface="David" panose="020E0502060401010101" pitchFamily="34" charset="-79"/>
                <a:ea typeface="Calibri" panose="020F0502020204030204" pitchFamily="34" charset="0"/>
                <a:cs typeface="David" panose="020E0502060401010101" pitchFamily="34" charset="-79"/>
              </a:rPr>
              <a:t>GYRO</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3203173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15</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069675"/>
            <a:ext cx="10515600" cy="5107288"/>
          </a:xfrm>
        </p:spPr>
        <p:txBody>
          <a:bodyPr>
            <a:normAutofit fontScale="92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התשתית מהווה בסיס למערכת זיהוי מכשולים וניתן להשתמש בה ובתכולותיה בפרויקטים עתידיים בהנדסת חשמל בשילוב עם פרויקטים בפיזיותרפיה.</a:t>
            </a:r>
          </a:p>
          <a:p>
            <a:pPr algn="just" rtl="1">
              <a:lnSpc>
                <a:spcPct val="200000"/>
              </a:lnSpc>
            </a:pPr>
            <a:r>
              <a:rPr lang="he-IL" sz="2000" kern="0" dirty="0">
                <a:latin typeface="David" panose="020E0502060401010101" pitchFamily="34" charset="-79"/>
                <a:cs typeface="David" panose="020E0502060401010101" pitchFamily="34" charset="-79"/>
              </a:rPr>
              <a:t>התשתית מוכנה לאדפטציות שונות בהתאם לצרכי הפרויקטים העתידיים. התקנת סביבות </a:t>
            </a:r>
            <a:r>
              <a:rPr lang="he-IL" sz="2000" kern="0" dirty="0" err="1">
                <a:latin typeface="David" panose="020E0502060401010101" pitchFamily="34" charset="-79"/>
                <a:cs typeface="David" panose="020E0502060401010101" pitchFamily="34" charset="-79"/>
              </a:rPr>
              <a:t>וידטואליות</a:t>
            </a:r>
            <a:r>
              <a:rPr lang="he-IL" sz="2000" kern="0" dirty="0">
                <a:latin typeface="David" panose="020E0502060401010101" pitchFamily="34" charset="-79"/>
                <a:cs typeface="David" panose="020E0502060401010101" pitchFamily="34" charset="-79"/>
              </a:rPr>
              <a:t> בעבור החיישנים נעשתה ונכתבו תוכניות </a:t>
            </a:r>
            <a:r>
              <a:rPr lang="he-IL" sz="2000" kern="0" dirty="0" err="1">
                <a:latin typeface="David" panose="020E0502060401010101" pitchFamily="34" charset="-79"/>
                <a:cs typeface="David" panose="020E0502060401010101" pitchFamily="34" charset="-79"/>
              </a:rPr>
              <a:t>ואלגורתמי</a:t>
            </a:r>
            <a:r>
              <a:rPr lang="he-IL" sz="2000" kern="0" dirty="0">
                <a:latin typeface="David" panose="020E0502060401010101" pitchFamily="34" charset="-79"/>
                <a:cs typeface="David" panose="020E0502060401010101" pitchFamily="34" charset="-79"/>
              </a:rPr>
              <a:t> בדיקה לחיישנים ועל כן ניתן לעשות בהם שימוש וגם לבנות על בסיסם תוכניות בדיקה שונות.</a:t>
            </a:r>
          </a:p>
          <a:p>
            <a:pPr algn="just" rtl="1">
              <a:lnSpc>
                <a:spcPct val="200000"/>
              </a:lnSpc>
            </a:pPr>
            <a:r>
              <a:rPr lang="he-IL" sz="2000" kern="0" dirty="0">
                <a:latin typeface="David" panose="020E0502060401010101" pitchFamily="34" charset="-79"/>
                <a:cs typeface="David" panose="020E0502060401010101" pitchFamily="34" charset="-79"/>
              </a:rPr>
              <a:t>התשתית מבצעת תקשורת </a:t>
            </a:r>
            <a:r>
              <a:rPr lang="en-US" sz="2000" kern="0" dirty="0">
                <a:latin typeface="David" panose="020E0502060401010101" pitchFamily="34" charset="-79"/>
                <a:cs typeface="David" panose="020E0502060401010101" pitchFamily="34" charset="-79"/>
              </a:rPr>
              <a:t>WIFI</a:t>
            </a:r>
            <a:r>
              <a:rPr lang="he-IL" sz="2000" kern="0" dirty="0">
                <a:latin typeface="David" panose="020E0502060401010101" pitchFamily="34" charset="-79"/>
                <a:cs typeface="David" panose="020E0502060401010101" pitchFamily="34" charset="-79"/>
              </a:rPr>
              <a:t> עם תשתית ה</a:t>
            </a:r>
            <a:r>
              <a:rPr lang="en-US" sz="1800" dirty="0">
                <a:effectLst/>
                <a:latin typeface="David" panose="020E0502060401010101" pitchFamily="34" charset="-79"/>
                <a:ea typeface="Calibri" panose="020F0502020204030204" pitchFamily="34" charset="0"/>
                <a:cs typeface="David" panose="020E0502060401010101" pitchFamily="34" charset="-79"/>
              </a:rPr>
              <a:t>M5stack</a:t>
            </a:r>
            <a:r>
              <a:rPr lang="he-IL" sz="1800" dirty="0">
                <a:effectLst/>
                <a:latin typeface="David" panose="020E0502060401010101" pitchFamily="34" charset="-79"/>
                <a:ea typeface="Calibri" panose="020F0502020204030204" pitchFamily="34" charset="0"/>
                <a:cs typeface="David" panose="020E0502060401010101" pitchFamily="34" charset="-79"/>
              </a:rPr>
              <a:t> ועל כן אפשר לעשות שימוש בחיישנים של תשתית זו בעבור צרכים שונים לפרויקטים העתידיים, חיישנים אלה משלימים את החיישנים שנעשה בהם שימוש בפרויקט זה.</a:t>
            </a:r>
          </a:p>
          <a:p>
            <a:pPr algn="just" rtl="1">
              <a:lnSpc>
                <a:spcPct val="200000"/>
              </a:lnSpc>
            </a:pPr>
            <a:r>
              <a:rPr lang="he-IL" sz="2000" dirty="0">
                <a:latin typeface="David" panose="020E0502060401010101" pitchFamily="34" charset="-79"/>
                <a:cs typeface="David" panose="020E0502060401010101" pitchFamily="34" charset="-79"/>
              </a:rPr>
              <a:t>קיימות חוברות תיעוד מסודרות שמכילות את החומרה שבה נעשה שימוש, את התוכנה שנכתבה ואת סביבות ההתקנה.</a:t>
            </a:r>
            <a:endParaRPr lang="en-US"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9544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הצעות להמשך</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16</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829888"/>
            <a:ext cx="10515600" cy="4576763"/>
          </a:xfrm>
        </p:spPr>
        <p:txBody>
          <a:bodyPr>
            <a:normAutofit/>
          </a:bodyPr>
          <a:lstStyle/>
          <a:p>
            <a:pPr algn="just" rtl="1">
              <a:lnSpc>
                <a:spcPct val="200000"/>
              </a:lnSpc>
            </a:pPr>
            <a:r>
              <a:rPr lang="he-IL" sz="2000" kern="0" dirty="0">
                <a:latin typeface="David" panose="020E0502060401010101" pitchFamily="34" charset="-79"/>
                <a:cs typeface="David" panose="020E0502060401010101" pitchFamily="34" charset="-79"/>
              </a:rPr>
              <a:t>הוספת חיישנים נוספים כמו מיקרופון ורמקול וליצור מבדקים שכוללים זיהוי קול והתרעה קולית.</a:t>
            </a:r>
          </a:p>
          <a:p>
            <a:pPr algn="just" rtl="1">
              <a:lnSpc>
                <a:spcPct val="200000"/>
              </a:lnSpc>
            </a:pPr>
            <a:r>
              <a:rPr lang="he-IL" sz="2000" kern="0" dirty="0">
                <a:latin typeface="David" panose="020E0502060401010101" pitchFamily="34" charset="-79"/>
                <a:cs typeface="David" panose="020E0502060401010101" pitchFamily="34" charset="-79"/>
              </a:rPr>
              <a:t>שיפור התשתית באמצעות כתיבת </a:t>
            </a:r>
            <a:r>
              <a:rPr lang="he-IL" sz="2000" kern="0" dirty="0" err="1">
                <a:latin typeface="David" panose="020E0502060401010101" pitchFamily="34" charset="-79"/>
                <a:cs typeface="David" panose="020E0502060401010101" pitchFamily="34" charset="-79"/>
              </a:rPr>
              <a:t>אלגורתימי</a:t>
            </a:r>
            <a:r>
              <a:rPr lang="he-IL" sz="2000" kern="0" dirty="0">
                <a:latin typeface="David" panose="020E0502060401010101" pitchFamily="34" charset="-79"/>
                <a:cs typeface="David" panose="020E0502060401010101" pitchFamily="34" charset="-79"/>
              </a:rPr>
              <a:t> בדיקה שמשלבים כמה מהחיישנים יחד. </a:t>
            </a:r>
          </a:p>
          <a:p>
            <a:pPr algn="just" rtl="1">
              <a:lnSpc>
                <a:spcPct val="200000"/>
              </a:lnSpc>
            </a:pPr>
            <a:r>
              <a:rPr lang="he-IL" sz="2000" dirty="0">
                <a:latin typeface="David" panose="020E0502060401010101" pitchFamily="34" charset="-79"/>
                <a:cs typeface="David" panose="020E0502060401010101" pitchFamily="34" charset="-79"/>
              </a:rPr>
              <a:t>בניית אב הטיפוס הפיזי שיכיל את החיישנים ואת התשתית כולה יחד – יחד עם תשתית ה</a:t>
            </a:r>
            <a:r>
              <a:rPr lang="en-US" sz="1800" dirty="0">
                <a:effectLst/>
                <a:latin typeface="David" panose="020E0502060401010101" pitchFamily="34" charset="-79"/>
                <a:ea typeface="Calibri" panose="020F0502020204030204" pitchFamily="34" charset="0"/>
              </a:rPr>
              <a:t>M5stack </a:t>
            </a:r>
            <a:r>
              <a:rPr lang="he-IL" sz="1800" dirty="0">
                <a:effectLst/>
                <a:latin typeface="David" panose="020E0502060401010101" pitchFamily="34" charset="-79"/>
                <a:ea typeface="Calibri" panose="020F0502020204030204" pitchFamily="34" charset="0"/>
              </a:rPr>
              <a:t>.</a:t>
            </a:r>
          </a:p>
          <a:p>
            <a:pPr algn="just" rtl="1">
              <a:lnSpc>
                <a:spcPct val="200000"/>
              </a:lnSpc>
            </a:pPr>
            <a:endParaRPr lang="he-IL" sz="1800" dirty="0">
              <a:effectLst/>
              <a:latin typeface="David" panose="020E0502060401010101" pitchFamily="34" charset="-79"/>
              <a:ea typeface="Calibri" panose="020F0502020204030204" pitchFamily="34" charset="0"/>
            </a:endParaRPr>
          </a:p>
          <a:p>
            <a:pPr algn="just" rtl="1">
              <a:lnSpc>
                <a:spcPct val="200000"/>
              </a:lnSpc>
            </a:pP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4986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17</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908884" y="1073383"/>
            <a:ext cx="3027946"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הגדרת רכיבים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438855"/>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המסמך מכיל את כלל האפשרויות המתאימות שמצאנו עבור כל רכיב חומרתי שנרצה לעשות בו שימוש בפרויקט. המסמך יכיל על כל אפשרות: מידע (מפרטים), מידע על שיטות החיבור ופרוטוקולי תקשורת, עלות וקישור לרכש, יתרונות וחסרונות והמבדקים השונים אשר אפשר לבצע עבור כל סוג של סנסור.</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6452D81D-F5AC-412B-AC06-9C59C2A436D6}"/>
              </a:ext>
            </a:extLst>
          </p:cNvPr>
          <p:cNvPicPr>
            <a:picLocks noChangeAspect="1"/>
          </p:cNvPicPr>
          <p:nvPr/>
        </p:nvPicPr>
        <p:blipFill>
          <a:blip r:embed="rId4"/>
          <a:stretch>
            <a:fillRect/>
          </a:stretch>
        </p:blipFill>
        <p:spPr>
          <a:xfrm>
            <a:off x="4168013" y="3048192"/>
            <a:ext cx="4509690" cy="3162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720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18</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538447" y="1053750"/>
            <a:ext cx="3768817"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התקנות של כלל החיישנים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900520"/>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חוברת זו מכילה את התדריכים המפורטים להתקנת כל אחד מהרכיבים וחיבורו ל</a:t>
            </a:r>
            <a:r>
              <a:rPr lang="en-US" sz="2000" dirty="0">
                <a:latin typeface="David" panose="020E0502060401010101" pitchFamily="34" charset="-79"/>
                <a:ea typeface="Times New Roman" panose="02020603050405020304" pitchFamily="18" charset="0"/>
                <a:cs typeface="David" panose="020E0502060401010101" pitchFamily="34" charset="-79"/>
              </a:rPr>
              <a:t>Raspberry Pi</a:t>
            </a:r>
            <a:r>
              <a:rPr lang="he-IL" sz="2000" dirty="0">
                <a:latin typeface="David" panose="020E0502060401010101" pitchFamily="34" charset="-79"/>
                <a:ea typeface="Times New Roman" panose="02020603050405020304" pitchFamily="18" charset="0"/>
                <a:cs typeface="David" panose="020E0502060401010101" pitchFamily="34" charset="-79"/>
              </a:rPr>
              <a:t>. היא כוללת הפניות לאתרים רלוונטיים שבהם נעזרנו על מנת לשמור על תוקף תוכן החוברת וכן הדרכות מפורטות אשר עומדות בעד עצמן עבור כל חיישן שנעשה עליו מבדק בעבודה זו, הספריות שנעשה שימוש בהן והסביבות הווירטואליות שנדרשה התקנתן בעת השימוש בחיישן</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3" name="Picture 2">
            <a:extLst>
              <a:ext uri="{FF2B5EF4-FFF2-40B4-BE49-F238E27FC236}">
                <a16:creationId xmlns:a16="http://schemas.microsoft.com/office/drawing/2014/main" id="{3F16343A-F28A-F342-C705-C22A5ADEAE30}"/>
              </a:ext>
            </a:extLst>
          </p:cNvPr>
          <p:cNvPicPr>
            <a:picLocks noChangeAspect="1"/>
          </p:cNvPicPr>
          <p:nvPr/>
        </p:nvPicPr>
        <p:blipFill>
          <a:blip r:embed="rId4"/>
          <a:stretch>
            <a:fillRect/>
          </a:stretch>
        </p:blipFill>
        <p:spPr>
          <a:xfrm>
            <a:off x="4410119" y="3565778"/>
            <a:ext cx="3897145" cy="2722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1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TextBox 2">
            <a:extLst>
              <a:ext uri="{FF2B5EF4-FFF2-40B4-BE49-F238E27FC236}">
                <a16:creationId xmlns:a16="http://schemas.microsoft.com/office/drawing/2014/main" id="{459AFA58-D780-90CE-8253-25F9F11EFE7E}"/>
              </a:ext>
            </a:extLst>
          </p:cNvPr>
          <p:cNvSpPr txBox="1"/>
          <p:nvPr/>
        </p:nvSpPr>
        <p:spPr>
          <a:xfrm>
            <a:off x="1136822" y="1399826"/>
            <a:ext cx="10324070" cy="1064009"/>
          </a:xfrm>
          <a:prstGeom prst="rect">
            <a:avLst/>
          </a:prstGeom>
          <a:noFill/>
        </p:spPr>
        <p:txBody>
          <a:bodyPr wrap="square">
            <a:spAutoFit/>
          </a:bodyPr>
          <a:lstStyle/>
          <a:p>
            <a:pPr algn="ctr" rtl="1">
              <a:lnSpc>
                <a:spcPct val="150000"/>
              </a:lnSpc>
              <a:spcAft>
                <a:spcPts val="800"/>
              </a:spcAft>
              <a:tabLst>
                <a:tab pos="5274310" algn="r"/>
              </a:tabLst>
            </a:pPr>
            <a:r>
              <a:rPr lang="en-US" sz="2200" kern="100" dirty="0">
                <a:effectLst/>
                <a:latin typeface="David" panose="020E0502060401010101" pitchFamily="34" charset="-79"/>
                <a:ea typeface="Calibri" panose="020F0502020204030204" pitchFamily="34" charset="0"/>
                <a:cs typeface="Arial" panose="020B0604020202020204" pitchFamily="34" charset="0"/>
              </a:rPr>
              <a:t>Git-hub</a:t>
            </a:r>
            <a:r>
              <a:rPr lang="he-IL" sz="2200" kern="100" dirty="0">
                <a:effectLst/>
                <a:latin typeface="Calibri" panose="020F0502020204030204" pitchFamily="34" charset="0"/>
                <a:ea typeface="Calibri" panose="020F0502020204030204" pitchFamily="34" charset="0"/>
                <a:cs typeface="David" panose="020E0502060401010101" pitchFamily="34" charset="-79"/>
              </a:rPr>
              <a:t>: מכיל את כלל הקבצים של הפרויקט, את ספר הפרויקט, מצגת, פוסטר, סקריפטים ותוצרים. </a:t>
            </a:r>
            <a:r>
              <a:rPr lang="en-US" sz="2200" kern="100" dirty="0">
                <a:effectLst/>
                <a:latin typeface="David" panose="020E0502060401010101" pitchFamily="34" charset="-79"/>
                <a:ea typeface="Calibri" panose="020F0502020204030204" pitchFamily="34" charset="0"/>
                <a:cs typeface="Arial" panose="020B0604020202020204" pitchFamily="34" charset="0"/>
              </a:rPr>
              <a:t>https://github.com/ShaharHanno/TAU-RP-Sensing/</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0679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נושא הפרויקט</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a:bodyPr>
          <a:lstStyle/>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פרויקט גמר זה </a:t>
            </a:r>
            <a:r>
              <a:rPr lang="he-IL" sz="2000" kern="0" dirty="0">
                <a:latin typeface="David" panose="020E0502060401010101" pitchFamily="34" charset="-79"/>
                <a:ea typeface="Times New Roman" panose="02020603050405020304" pitchFamily="18" charset="0"/>
                <a:cs typeface="David" panose="020E0502060401010101" pitchFamily="34" charset="-79"/>
              </a:rPr>
              <a:t>עוסק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בבניית תשתית מבוססת </a:t>
            </a:r>
            <a:r>
              <a:rPr lang="en-US" sz="2000" kern="0" dirty="0">
                <a:effectLst/>
                <a:latin typeface="David" panose="020E0502060401010101" pitchFamily="34" charset="-79"/>
                <a:ea typeface="Times New Roman" panose="02020603050405020304" pitchFamily="18" charset="0"/>
                <a:cs typeface="David" panose="020E0502060401010101" pitchFamily="34" charset="-79"/>
              </a:rPr>
              <a:t>Raspberry Pi</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עבור פרויקטים עתידיים בהנדסת חשמל בדגש על פרויקטים בתחום הפיזיותרפיה. </a:t>
            </a:r>
          </a:p>
          <a:p>
            <a:pPr algn="just" rtl="1">
              <a:lnSpc>
                <a:spcPct val="210000"/>
              </a:lnSpc>
            </a:pP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ביצוע חיבור וכתיבת תשתית אחידה ורחבה</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ככל הניתן בעבור פרויקטים אחרים שיהיו זקוקים לה.</a:t>
            </a:r>
          </a:p>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 סביבת העבודה והתשתית תכיל את </a:t>
            </a: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כניסות הסנסורים השונים ויציאות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אשר יכילו חיווים רלוונטיים כמו חיווי ויזואלי, ובשילוב עם תשתית מבוססת </a:t>
            </a:r>
            <a:r>
              <a:rPr lang="en-US" sz="1800" dirty="0">
                <a:effectLst/>
                <a:latin typeface="David" panose="020E0502060401010101" pitchFamily="34" charset="-79"/>
                <a:ea typeface="Calibri" panose="020F0502020204030204" pitchFamily="34" charset="0"/>
              </a:rPr>
              <a:t>M5Stack</a:t>
            </a:r>
            <a:r>
              <a:rPr lang="he-IL" sz="1800" dirty="0">
                <a:effectLst/>
                <a:latin typeface="David" panose="020E0502060401010101" pitchFamily="34" charset="-79"/>
                <a:ea typeface="Calibri" panose="020F0502020204030204" pitchFamily="34" charset="0"/>
              </a:rPr>
              <a:t>,</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רטט וצליל ובכך יהיה ניתן לבצע התאמה שלה למהות הפרויקטים השונים.</a:t>
            </a: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a:t>
            </a:fld>
            <a:endParaRPr lang="en-US"/>
          </a:p>
        </p:txBody>
      </p:sp>
      <p:pic>
        <p:nvPicPr>
          <p:cNvPr id="2" name="תמונה 1">
            <a:extLst>
              <a:ext uri="{FF2B5EF4-FFF2-40B4-BE49-F238E27FC236}">
                <a16:creationId xmlns:a16="http://schemas.microsoft.com/office/drawing/2014/main" id="{B1E38D94-2EDC-ECEA-ED58-FBFBAF6C9420}"/>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92274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מוטיבציה ומטרות</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fontScale="77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מהות הפרויקט היא ליצור </a:t>
            </a:r>
            <a:r>
              <a:rPr lang="he-IL" sz="2000" b="1" kern="0" dirty="0">
                <a:latin typeface="David" panose="020E0502060401010101" pitchFamily="34" charset="-79"/>
                <a:cs typeface="David" panose="020E0502060401010101" pitchFamily="34" charset="-79"/>
              </a:rPr>
              <a:t>סביבת עבודה ידידותית אשר כניסותיה </a:t>
            </a:r>
            <a:r>
              <a:rPr lang="he-IL" sz="2000" kern="0" dirty="0">
                <a:latin typeface="David" panose="020E0502060401010101" pitchFamily="34" charset="-79"/>
                <a:cs typeface="David" panose="020E0502060401010101" pitchFamily="34" charset="-79"/>
              </a:rPr>
              <a:t>יהיו סנסורים (מיקרופון, מצלמה וחיישן </a:t>
            </a:r>
            <a:r>
              <a:rPr lang="en-US" sz="2000" kern="0" dirty="0">
                <a:latin typeface="David" panose="020E0502060401010101" pitchFamily="34" charset="-79"/>
                <a:cs typeface="David" panose="020E0502060401010101" pitchFamily="34" charset="-79"/>
              </a:rPr>
              <a:t>LIDAR</a:t>
            </a:r>
            <a:r>
              <a:rPr lang="he-IL" sz="2000" kern="0" dirty="0">
                <a:latin typeface="David" panose="020E0502060401010101" pitchFamily="34" charset="-79"/>
                <a:cs typeface="David" panose="020E0502060401010101" pitchFamily="34" charset="-79"/>
              </a:rPr>
              <a:t>) ויציאותיה יהיו חיווי של תאורה, קול או חיווי ויזואלי בהתאם לדרישת המשתמש.</a:t>
            </a:r>
          </a:p>
          <a:p>
            <a:pPr algn="just" rtl="1">
              <a:lnSpc>
                <a:spcPct val="200000"/>
              </a:lnSpc>
            </a:pPr>
            <a:r>
              <a:rPr lang="he-IL" sz="2000" b="1"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000" b="1" dirty="0">
                <a:solidFill>
                  <a:schemeClr val="tx1"/>
                </a:solidFill>
                <a:latin typeface="David" panose="020E0502060401010101" pitchFamily="34" charset="-79"/>
                <a:cs typeface="David" panose="020E0502060401010101" pitchFamily="34" charset="-79"/>
              </a:rPr>
              <a:t>Arduino</a:t>
            </a:r>
            <a:r>
              <a:rPr lang="he-IL" sz="2000" b="1" dirty="0">
                <a:solidFill>
                  <a:schemeClr val="tx1"/>
                </a:solidFill>
                <a:latin typeface="David" panose="020E0502060401010101" pitchFamily="34" charset="-79"/>
                <a:cs typeface="David" panose="020E0502060401010101" pitchFamily="34" charset="-79"/>
              </a:rPr>
              <a:t>- </a:t>
            </a:r>
            <a:r>
              <a:rPr lang="he-IL" sz="2000" dirty="0">
                <a:solidFill>
                  <a:schemeClr val="tx1"/>
                </a:solidFill>
                <a:latin typeface="David" panose="020E0502060401010101" pitchFamily="34" charset="-79"/>
                <a:cs typeface="David" panose="020E0502060401010101" pitchFamily="34" charset="-79"/>
              </a:rPr>
              <a:t> יצירת ממשק משותף עם תשתית ה</a:t>
            </a:r>
            <a:r>
              <a:rPr lang="en-US" sz="2000" dirty="0">
                <a:solidFill>
                  <a:schemeClr val="tx1"/>
                </a:solidFill>
                <a:latin typeface="David" panose="020E0502060401010101" pitchFamily="34" charset="-79"/>
                <a:cs typeface="David" panose="020E0502060401010101" pitchFamily="34" charset="-79"/>
              </a:rPr>
              <a:t>Arduino</a:t>
            </a:r>
            <a:r>
              <a:rPr lang="he-IL" sz="2000" dirty="0">
                <a:solidFill>
                  <a:schemeClr val="tx1"/>
                </a:solidFill>
                <a:latin typeface="David" panose="020E0502060401010101" pitchFamily="34" charset="-79"/>
                <a:cs typeface="David" panose="020E0502060401010101" pitchFamily="34" charset="-79"/>
              </a:rPr>
              <a:t> וחיישניה על מנת להגדיל את מגוון השימושים של המערכת באמצעות שימוש בחיישנים משלימים לחיישני תשתית ה</a:t>
            </a:r>
            <a:r>
              <a:rPr lang="en-US" sz="2000" dirty="0">
                <a:solidFill>
                  <a:schemeClr val="tx1"/>
                </a:solidFill>
                <a:latin typeface="David" panose="020E0502060401010101" pitchFamily="34" charset="-79"/>
                <a:cs typeface="David" panose="020E0502060401010101" pitchFamily="34" charset="-79"/>
              </a:rPr>
              <a:t>Raspberry PI</a:t>
            </a:r>
            <a:r>
              <a:rPr lang="he-IL" sz="2000" dirty="0">
                <a:solidFill>
                  <a:schemeClr val="tx1"/>
                </a:solidFill>
                <a:latin typeface="David" panose="020E0502060401010101" pitchFamily="34" charset="-79"/>
                <a:cs typeface="David" panose="020E0502060401010101" pitchFamily="34" charset="-79"/>
              </a:rPr>
              <a:t>.</a:t>
            </a:r>
            <a:endParaRPr lang="he-IL" sz="2000" b="1" kern="0" dirty="0">
              <a:latin typeface="David" panose="020E0502060401010101" pitchFamily="34" charset="-79"/>
              <a:cs typeface="David" panose="020E0502060401010101" pitchFamily="34" charset="-79"/>
            </a:endParaRPr>
          </a:p>
          <a:p>
            <a:pPr algn="just" rtl="1">
              <a:lnSpc>
                <a:spcPct val="200000"/>
              </a:lnSpc>
            </a:pPr>
            <a:r>
              <a:rPr lang="he-IL" sz="2000" kern="0" dirty="0">
                <a:latin typeface="David" panose="020E0502060401010101" pitchFamily="34" charset="-79"/>
                <a:cs typeface="David" panose="020E0502060401010101" pitchFamily="34" charset="-79"/>
              </a:rPr>
              <a:t>פרויקט זה מכיל </a:t>
            </a:r>
            <a:r>
              <a:rPr lang="he-IL" sz="2000" b="1" kern="0" dirty="0">
                <a:latin typeface="David" panose="020E0502060401010101" pitchFamily="34" charset="-79"/>
                <a:cs typeface="David" panose="020E0502060401010101" pitchFamily="34" charset="-79"/>
              </a:rPr>
              <a:t>תיעוד מפורט של החומרה והתוכנה והממשק בניהם</a:t>
            </a:r>
            <a:r>
              <a:rPr lang="he-IL" sz="2000" kern="0" dirty="0">
                <a:latin typeface="David" panose="020E0502060401010101" pitchFamily="34" charset="-79"/>
                <a:cs typeface="David" panose="020E0502060401010101" pitchFamily="34" charset="-79"/>
              </a:rPr>
              <a:t>, זאת על מנת להקל על אלו שישתמשו בתשתית זו וירצו לשפרה.</a:t>
            </a:r>
          </a:p>
          <a:p>
            <a:pPr algn="just" rtl="1">
              <a:lnSpc>
                <a:spcPct val="200000"/>
              </a:lnSpc>
            </a:pPr>
            <a:r>
              <a:rPr lang="he-IL" sz="2000" kern="0" dirty="0">
                <a:latin typeface="David" panose="020E0502060401010101" pitchFamily="34" charset="-79"/>
                <a:cs typeface="David" panose="020E0502060401010101" pitchFamily="34" charset="-79"/>
              </a:rPr>
              <a:t>התיעוד יכיל פירוט של </a:t>
            </a:r>
            <a:r>
              <a:rPr lang="he-IL" sz="2000" b="1" kern="0" dirty="0">
                <a:latin typeface="David" panose="020E0502060401010101" pitchFamily="34" charset="-79"/>
                <a:cs typeface="David" panose="020E0502060401010101" pitchFamily="34" charset="-79"/>
              </a:rPr>
              <a:t>סביבת העבודה</a:t>
            </a:r>
            <a:r>
              <a:rPr lang="he-IL" sz="2000" kern="0" dirty="0">
                <a:latin typeface="David" panose="020E0502060401010101" pitchFamily="34" charset="-79"/>
                <a:cs typeface="David" panose="020E0502060401010101" pitchFamily="34" charset="-79"/>
              </a:rPr>
              <a:t>, </a:t>
            </a:r>
            <a:r>
              <a:rPr lang="he-IL" sz="2000" b="1" kern="0" dirty="0">
                <a:latin typeface="David" panose="020E0502060401010101" pitchFamily="34" charset="-79"/>
                <a:cs typeface="David" panose="020E0502060401010101" pitchFamily="34" charset="-79"/>
              </a:rPr>
              <a:t>הרכיבים השונים בה</a:t>
            </a:r>
            <a:r>
              <a:rPr lang="he-IL" sz="2000" kern="0" dirty="0">
                <a:latin typeface="David" panose="020E0502060401010101" pitchFamily="34" charset="-79"/>
                <a:cs typeface="David" panose="020E0502060401010101" pitchFamily="34" charset="-79"/>
              </a:rPr>
              <a:t>, כל </a:t>
            </a:r>
            <a:r>
              <a:rPr lang="he-IL" sz="2000" b="1" kern="0" dirty="0">
                <a:latin typeface="David" panose="020E0502060401010101" pitchFamily="34" charset="-79"/>
                <a:cs typeface="David" panose="020E0502060401010101" pitchFamily="34" charset="-79"/>
              </a:rPr>
              <a:t>חיבור וחיבור שיעשה </a:t>
            </a:r>
            <a:r>
              <a:rPr lang="he-IL" sz="2000" kern="0" dirty="0">
                <a:latin typeface="David" panose="020E0502060401010101" pitchFamily="34" charset="-79"/>
                <a:cs typeface="David" panose="020E0502060401010101" pitchFamily="34" charset="-79"/>
              </a:rPr>
              <a:t>בסביבת העבודה וכל </a:t>
            </a:r>
            <a:r>
              <a:rPr lang="he-IL" sz="2000" b="1" kern="0" dirty="0">
                <a:latin typeface="David" panose="020E0502060401010101" pitchFamily="34" charset="-79"/>
                <a:cs typeface="David" panose="020E0502060401010101" pitchFamily="34" charset="-79"/>
              </a:rPr>
              <a:t>התוכנה</a:t>
            </a:r>
            <a:r>
              <a:rPr lang="he-IL" sz="2000" kern="0" dirty="0">
                <a:latin typeface="David" panose="020E0502060401010101" pitchFamily="34" charset="-79"/>
                <a:cs typeface="David" panose="020E0502060401010101" pitchFamily="34" charset="-79"/>
              </a:rPr>
              <a:t> שבה נעשה פירוט לרבות הקוד להפעלת וההתמודדות עם התרחישים השונים.</a:t>
            </a:r>
          </a:p>
          <a:p>
            <a:pPr algn="just" rtl="1">
              <a:lnSpc>
                <a:spcPct val="200000"/>
              </a:lnSpc>
            </a:pPr>
            <a:r>
              <a:rPr lang="he-IL" sz="2000" kern="0" dirty="0">
                <a:latin typeface="David" panose="020E0502060401010101" pitchFamily="34" charset="-79"/>
                <a:cs typeface="David" panose="020E0502060401010101" pitchFamily="34" charset="-79"/>
              </a:rPr>
              <a:t>בניית מבדקים וניסויי עבודה לחיישנים. בדיקת תקינות החיישנים, הצגת התוכן הנקלט ובניית ניסויי התראה בהם החיישנים יתריעו מפני הופעת אובייקט במחקר שהוגדר מראש.</a:t>
            </a:r>
            <a:endParaRPr lang="en-US" sz="2000" kern="0" dirty="0">
              <a:latin typeface="David" panose="020E0502060401010101" pitchFamily="34" charset="-79"/>
              <a:cs typeface="David" panose="020E0502060401010101" pitchFamily="34" charset="-79"/>
            </a:endParaRPr>
          </a:p>
          <a:p>
            <a:pPr marL="0" indent="0" algn="just" rtl="1">
              <a:lnSpc>
                <a:spcPct val="150000"/>
              </a:lnSpc>
              <a:buNone/>
            </a:pP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3</a:t>
            </a:fld>
            <a:endParaRPr lang="en-US"/>
          </a:p>
        </p:txBody>
      </p:sp>
      <p:pic>
        <p:nvPicPr>
          <p:cNvPr id="2" name="תמונה 1">
            <a:extLst>
              <a:ext uri="{FF2B5EF4-FFF2-40B4-BE49-F238E27FC236}">
                <a16:creationId xmlns:a16="http://schemas.microsoft.com/office/drawing/2014/main" id="{12C4BAE2-B9C7-D7EA-84A2-B925C739098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45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תוצרי הפרויקט</a:t>
            </a:r>
            <a:endParaRPr lang="en-US" sz="4000"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703385" y="10696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מסמך הגדרת חיישנים </a:t>
            </a:r>
            <a:r>
              <a:rPr lang="he-IL" sz="1800" dirty="0">
                <a:latin typeface="David" panose="020E0502060401010101" pitchFamily="34" charset="-79"/>
                <a:ea typeface="Times New Roman" panose="02020603050405020304" pitchFamily="18" charset="0"/>
                <a:cs typeface="David" panose="020E0502060401010101" pitchFamily="34" charset="-79"/>
              </a:rPr>
              <a:t>אשר מכיל את כלל האפשרויות לכל סנסור, מידע עליהם, עלות, יתרונות וחסרונות, המבדקים השונים אשר אפשר לבצע עבור כל סוג.</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מסמך</a:t>
            </a:r>
            <a:r>
              <a:rPr lang="he-IL" sz="1800" dirty="0">
                <a:effectLst/>
                <a:latin typeface="David" panose="020E0502060401010101" pitchFamily="34" charset="-79"/>
                <a:ea typeface="Times New Roman" panose="02020603050405020304" pitchFamily="18" charset="0"/>
                <a:cs typeface="David" panose="020E0502060401010101" pitchFamily="34" charset="-79"/>
              </a:rPr>
              <a:t> שמתאר באופן מפורט וויזואלי את החיבורים השונים ואת ההפעלה של כל אחד מרכיבי המערכת. </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שרטוט המעגל </a:t>
            </a:r>
            <a:r>
              <a:rPr lang="he-IL" sz="1800" dirty="0">
                <a:latin typeface="David" panose="020E0502060401010101" pitchFamily="34" charset="-79"/>
                <a:cs typeface="David" panose="020E0502060401010101" pitchFamily="34" charset="-79"/>
              </a:rPr>
              <a:t>עם כלל הרכיבים.</a:t>
            </a:r>
            <a:endParaRPr lang="en-US"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מילולי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סביבת העבודה.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שנכתבה ב</a:t>
            </a:r>
            <a:r>
              <a:rPr lang="en-US" sz="1800" dirty="0">
                <a:effectLst/>
                <a:latin typeface="David" panose="020E0502060401010101" pitchFamily="34" charset="-79"/>
                <a:ea typeface="Times New Roman" panose="02020603050405020304" pitchFamily="18" charset="0"/>
                <a:cs typeface="David" panose="020E0502060401010101" pitchFamily="34" charset="-79"/>
              </a:rPr>
              <a:t>Python  </a:t>
            </a:r>
            <a:r>
              <a:rPr lang="he-IL" sz="1800" dirty="0">
                <a:effectLst/>
                <a:latin typeface="David" panose="020E0502060401010101" pitchFamily="34" charset="-79"/>
                <a:ea typeface="Times New Roman" panose="02020603050405020304" pitchFamily="18" charset="0"/>
                <a:cs typeface="David" panose="020E0502060401010101" pitchFamily="34" charset="-79"/>
              </a:rPr>
              <a:t> לעבודה מול כל אחד מהרכיבים בסביבת העבודה.</a:t>
            </a: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תיאור אלגוריתמי הבדיקה</a:t>
            </a:r>
            <a:r>
              <a:rPr lang="he-IL" sz="1800" dirty="0">
                <a:latin typeface="David" panose="020E0502060401010101" pitchFamily="34" charset="-79"/>
                <a:ea typeface="Times New Roman" panose="02020603050405020304" pitchFamily="18" charset="0"/>
                <a:cs typeface="David" panose="020E0502060401010101" pitchFamily="34" charset="-79"/>
              </a:rPr>
              <a:t> עבור על אחד מהחיישנים.</a:t>
            </a:r>
            <a:endParaRPr lang="he-IL"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מדריך </a:t>
            </a:r>
            <a:r>
              <a:rPr lang="he-IL" sz="1800" dirty="0">
                <a:latin typeface="David" panose="020E0502060401010101" pitchFamily="34" charset="-79"/>
                <a:cs typeface="David" panose="020E0502060401010101" pitchFamily="34" charset="-79"/>
              </a:rPr>
              <a:t>כתוב לשימוש בתשתית ובקוד המשויך לה ולכל סנסור.</a:t>
            </a:r>
            <a:endParaRPr lang="he-IL" sz="1800" b="1"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algn="r" rtl="1"/>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4</a:t>
            </a:fld>
            <a:endParaRPr lang="en-US"/>
          </a:p>
        </p:txBody>
      </p:sp>
      <p:pic>
        <p:nvPicPr>
          <p:cNvPr id="2" name="תמונה 1">
            <a:extLst>
              <a:ext uri="{FF2B5EF4-FFF2-40B4-BE49-F238E27FC236}">
                <a16:creationId xmlns:a16="http://schemas.microsoft.com/office/drawing/2014/main" id="{BE2C67AA-25E7-CA47-6250-5133B33350DB}"/>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14897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דיאגרמת בלוקים</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5</a:t>
            </a:fld>
            <a:endParaRPr lang="en-US"/>
          </a:p>
        </p:txBody>
      </p:sp>
      <p:cxnSp>
        <p:nvCxnSpPr>
          <p:cNvPr id="14" name="מחבר: מרפקי 13">
            <a:extLst>
              <a:ext uri="{FF2B5EF4-FFF2-40B4-BE49-F238E27FC236}">
                <a16:creationId xmlns:a16="http://schemas.microsoft.com/office/drawing/2014/main" id="{6947F5A6-55E0-D999-A857-24A6B06B6F73}"/>
              </a:ext>
            </a:extLst>
          </p:cNvPr>
          <p:cNvCxnSpPr>
            <a:cxnSpLocks/>
            <a:stCxn id="26" idx="2"/>
          </p:cNvCxnSpPr>
          <p:nvPr/>
        </p:nvCxnSpPr>
        <p:spPr>
          <a:xfrm rot="16200000" flipH="1">
            <a:off x="3830722" y="2461254"/>
            <a:ext cx="330321" cy="26643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F5D967F-4A27-211D-7835-0B0A2FB46857}"/>
              </a:ext>
            </a:extLst>
          </p:cNvPr>
          <p:cNvCxnSpPr>
            <a:cxnSpLocks/>
            <a:stCxn id="57" idx="2"/>
            <a:endCxn id="55" idx="3"/>
          </p:cNvCxnSpPr>
          <p:nvPr/>
        </p:nvCxnSpPr>
        <p:spPr>
          <a:xfrm rot="5400000">
            <a:off x="4816867" y="4091296"/>
            <a:ext cx="889185" cy="2423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מלבן 54">
            <a:extLst>
              <a:ext uri="{FF2B5EF4-FFF2-40B4-BE49-F238E27FC236}">
                <a16:creationId xmlns:a16="http://schemas.microsoft.com/office/drawing/2014/main" id="{9389D03E-0241-9F67-B6DB-3C26ED43C6CC}"/>
              </a:ext>
            </a:extLst>
          </p:cNvPr>
          <p:cNvSpPr/>
          <p:nvPr/>
        </p:nvSpPr>
        <p:spPr>
          <a:xfrm>
            <a:off x="422206" y="5088411"/>
            <a:ext cx="3627654" cy="1318152"/>
          </a:xfrm>
          <a:prstGeom prst="rect">
            <a:avLst/>
          </a:prstGeom>
          <a:solidFill>
            <a:srgbClr val="E9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Arduino – </a:t>
            </a:r>
            <a:endParaRPr lang="he-IL" sz="1100" dirty="0">
              <a:solidFill>
                <a:schemeClr val="tx1"/>
              </a:solidFill>
            </a:endParaRPr>
          </a:p>
          <a:p>
            <a:pPr algn="ctr" rtl="1"/>
            <a:r>
              <a:rPr lang="he-IL" sz="1100" dirty="0">
                <a:solidFill>
                  <a:schemeClr val="tx1"/>
                </a:solidFill>
              </a:rPr>
              <a:t>בקר ה</a:t>
            </a:r>
            <a:r>
              <a:rPr lang="en-US" sz="1100" dirty="0">
                <a:solidFill>
                  <a:schemeClr val="tx1"/>
                </a:solidFill>
                <a:cs typeface="David" panose="020E0502060401010101" pitchFamily="34" charset="-79"/>
              </a:rPr>
              <a:t> M5STACK</a:t>
            </a:r>
            <a:endParaRPr lang="he-IL" sz="1100" dirty="0">
              <a:solidFill>
                <a:schemeClr val="tx1"/>
              </a:solidFill>
              <a:cs typeface="David" panose="020E0502060401010101" pitchFamily="34" charset="-79"/>
            </a:endParaRPr>
          </a:p>
          <a:p>
            <a:pPr algn="ctr" rtl="1"/>
            <a:r>
              <a:rPr lang="he-IL" sz="1100" dirty="0">
                <a:solidFill>
                  <a:schemeClr val="tx1"/>
                </a:solidFill>
                <a:latin typeface="David" panose="020E0502060401010101" pitchFamily="34" charset="-79"/>
                <a:cs typeface="David" panose="020E0502060401010101" pitchFamily="34" charset="-79"/>
              </a:rPr>
              <a:t>בקר זה מסוגל לרוץ באופן עצמאי או לפעול בהתאם לפקודות מה</a:t>
            </a:r>
            <a:r>
              <a:rPr lang="en-US" sz="1100" dirty="0">
                <a:solidFill>
                  <a:schemeClr val="tx1"/>
                </a:solidFill>
                <a:latin typeface="David" panose="020E0502060401010101" pitchFamily="34" charset="-79"/>
                <a:cs typeface="David" panose="020E0502060401010101" pitchFamily="34" charset="-79"/>
              </a:rPr>
              <a:t>Raspberry PI</a:t>
            </a:r>
            <a:endParaRPr lang="en-US" sz="1100" dirty="0">
              <a:solidFill>
                <a:schemeClr val="tx1"/>
              </a:solidFill>
            </a:endParaRPr>
          </a:p>
        </p:txBody>
      </p:sp>
      <p:sp>
        <p:nvSpPr>
          <p:cNvPr id="21" name="מלבן 20">
            <a:extLst>
              <a:ext uri="{FF2B5EF4-FFF2-40B4-BE49-F238E27FC236}">
                <a16:creationId xmlns:a16="http://schemas.microsoft.com/office/drawing/2014/main" id="{EC8C3320-F4E2-E521-3879-22FF8C09298C}"/>
              </a:ext>
            </a:extLst>
          </p:cNvPr>
          <p:cNvSpPr/>
          <p:nvPr/>
        </p:nvSpPr>
        <p:spPr>
          <a:xfrm>
            <a:off x="8726278" y="4649547"/>
            <a:ext cx="2919771" cy="204345"/>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Outputs</a:t>
            </a:r>
          </a:p>
        </p:txBody>
      </p:sp>
      <p:sp>
        <p:nvSpPr>
          <p:cNvPr id="24" name="מלבן 23">
            <a:extLst>
              <a:ext uri="{FF2B5EF4-FFF2-40B4-BE49-F238E27FC236}">
                <a16:creationId xmlns:a16="http://schemas.microsoft.com/office/drawing/2014/main" id="{B50F7E95-8ACA-B1BD-7276-8AAED6D48FC7}"/>
              </a:ext>
            </a:extLst>
          </p:cNvPr>
          <p:cNvSpPr/>
          <p:nvPr/>
        </p:nvSpPr>
        <p:spPr>
          <a:xfrm>
            <a:off x="316553" y="1721782"/>
            <a:ext cx="1522289"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Intel RealSense D435 camera system</a:t>
            </a:r>
          </a:p>
        </p:txBody>
      </p:sp>
      <p:sp>
        <p:nvSpPr>
          <p:cNvPr id="25" name="מלבן 24">
            <a:extLst>
              <a:ext uri="{FF2B5EF4-FFF2-40B4-BE49-F238E27FC236}">
                <a16:creationId xmlns:a16="http://schemas.microsoft.com/office/drawing/2014/main" id="{5F655F76-4572-3416-10DB-18CB986702F5}"/>
              </a:ext>
            </a:extLst>
          </p:cNvPr>
          <p:cNvSpPr/>
          <p:nvPr/>
        </p:nvSpPr>
        <p:spPr>
          <a:xfrm>
            <a:off x="316553" y="119649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Inputs</a:t>
            </a:r>
            <a:endParaRPr lang="en-US" sz="1600" dirty="0">
              <a:solidFill>
                <a:schemeClr val="tx1"/>
              </a:solidFill>
            </a:endParaRPr>
          </a:p>
        </p:txBody>
      </p:sp>
      <p:cxnSp>
        <p:nvCxnSpPr>
          <p:cNvPr id="29" name="מחבר: מרפקי 28">
            <a:extLst>
              <a:ext uri="{FF2B5EF4-FFF2-40B4-BE49-F238E27FC236}">
                <a16:creationId xmlns:a16="http://schemas.microsoft.com/office/drawing/2014/main" id="{D126D763-CBE6-A095-D5AD-7200196ACC29}"/>
              </a:ext>
            </a:extLst>
          </p:cNvPr>
          <p:cNvCxnSpPr>
            <a:cxnSpLocks/>
            <a:stCxn id="24" idx="2"/>
          </p:cNvCxnSpPr>
          <p:nvPr/>
        </p:nvCxnSpPr>
        <p:spPr>
          <a:xfrm rot="16200000" flipH="1">
            <a:off x="2624546" y="2073045"/>
            <a:ext cx="1173322" cy="4267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מלבן 31">
            <a:extLst>
              <a:ext uri="{FF2B5EF4-FFF2-40B4-BE49-F238E27FC236}">
                <a16:creationId xmlns:a16="http://schemas.microsoft.com/office/drawing/2014/main" id="{F2B4F450-4A9A-EB1C-8F00-53427C4AD823}"/>
              </a:ext>
            </a:extLst>
          </p:cNvPr>
          <p:cNvSpPr/>
          <p:nvPr/>
        </p:nvSpPr>
        <p:spPr>
          <a:xfrm>
            <a:off x="10248429" y="3091505"/>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Screen</a:t>
            </a:r>
            <a:endParaRPr lang="he-IL" sz="1100" dirty="0">
              <a:solidFill>
                <a:schemeClr val="tx1"/>
              </a:solidFill>
            </a:endParaRPr>
          </a:p>
          <a:p>
            <a:pPr algn="ctr"/>
            <a:r>
              <a:rPr lang="en-US" sz="1100" dirty="0">
                <a:solidFill>
                  <a:schemeClr val="tx1"/>
                </a:solidFill>
              </a:rPr>
              <a:t>0.91 inch OLED Display Module</a:t>
            </a:r>
          </a:p>
        </p:txBody>
      </p:sp>
      <p:sp>
        <p:nvSpPr>
          <p:cNvPr id="33" name="Rectangle 2">
            <a:extLst>
              <a:ext uri="{FF2B5EF4-FFF2-40B4-BE49-F238E27FC236}">
                <a16:creationId xmlns:a16="http://schemas.microsoft.com/office/drawing/2014/main" id="{4A492B1B-5A57-1AAD-D87D-74814F7FE16A}"/>
              </a:ext>
            </a:extLst>
          </p:cNvPr>
          <p:cNvSpPr>
            <a:spLocks noChangeArrowheads="1"/>
          </p:cNvSpPr>
          <p:nvPr/>
        </p:nvSpPr>
        <p:spPr bwMode="auto">
          <a:xfrm>
            <a:off x="11828190" y="1175587"/>
            <a:ext cx="63" cy="2201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cxnSp>
        <p:nvCxnSpPr>
          <p:cNvPr id="36" name="מחבר: מרפקי 35">
            <a:extLst>
              <a:ext uri="{FF2B5EF4-FFF2-40B4-BE49-F238E27FC236}">
                <a16:creationId xmlns:a16="http://schemas.microsoft.com/office/drawing/2014/main" id="{1DCF9F2E-0FF3-461C-8B80-3B606E188ACC}"/>
              </a:ext>
            </a:extLst>
          </p:cNvPr>
          <p:cNvCxnSpPr>
            <a:cxnSpLocks/>
            <a:endCxn id="32" idx="0"/>
          </p:cNvCxnSpPr>
          <p:nvPr/>
        </p:nvCxnSpPr>
        <p:spPr>
          <a:xfrm>
            <a:off x="7609201" y="2749649"/>
            <a:ext cx="3338038" cy="3418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קבוצה 37">
            <a:extLst>
              <a:ext uri="{FF2B5EF4-FFF2-40B4-BE49-F238E27FC236}">
                <a16:creationId xmlns:a16="http://schemas.microsoft.com/office/drawing/2014/main" id="{4EF29D74-14C7-1BD1-6ACB-FE657F19F85A}"/>
              </a:ext>
            </a:extLst>
          </p:cNvPr>
          <p:cNvGrpSpPr/>
          <p:nvPr/>
        </p:nvGrpSpPr>
        <p:grpSpPr>
          <a:xfrm>
            <a:off x="7415956" y="5378403"/>
            <a:ext cx="2250905" cy="842386"/>
            <a:chOff x="7121876" y="4586901"/>
            <a:chExt cx="2334985" cy="1060052"/>
          </a:xfrm>
        </p:grpSpPr>
        <p:sp>
          <p:nvSpPr>
            <p:cNvPr id="47" name="מלבן 46">
              <a:extLst>
                <a:ext uri="{FF2B5EF4-FFF2-40B4-BE49-F238E27FC236}">
                  <a16:creationId xmlns:a16="http://schemas.microsoft.com/office/drawing/2014/main" id="{46896D71-DC33-6899-026A-F94498E49A50}"/>
                </a:ext>
              </a:extLst>
            </p:cNvPr>
            <p:cNvSpPr/>
            <p:nvPr/>
          </p:nvSpPr>
          <p:spPr>
            <a:xfrm>
              <a:off x="7121876" y="4586901"/>
              <a:ext cx="2334985" cy="10600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kern="0" dirty="0">
                  <a:solidFill>
                    <a:schemeClr val="tx1"/>
                  </a:solidFill>
                  <a:cs typeface="David" panose="020E0502060401010101" pitchFamily="34" charset="-79"/>
                </a:rPr>
                <a:t>Mouse and keyboard</a:t>
              </a:r>
            </a:p>
          </p:txBody>
        </p:sp>
        <p:pic>
          <p:nvPicPr>
            <p:cNvPr id="48" name="תמונה 47" descr="M7J-00040 סט מקלדת ועכבר Microsoft Wireless Desktop 2000 USB Port">
              <a:extLst>
                <a:ext uri="{FF2B5EF4-FFF2-40B4-BE49-F238E27FC236}">
                  <a16:creationId xmlns:a16="http://schemas.microsoft.com/office/drawing/2014/main" id="{9ACA0D12-4C0F-0008-3099-586F9926B2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180" y="4912156"/>
              <a:ext cx="1856082" cy="681523"/>
            </a:xfrm>
            <a:prstGeom prst="rect">
              <a:avLst/>
            </a:prstGeom>
            <a:noFill/>
            <a:ln>
              <a:noFill/>
            </a:ln>
          </p:spPr>
        </p:pic>
      </p:grpSp>
      <p:cxnSp>
        <p:nvCxnSpPr>
          <p:cNvPr id="39" name="מחבר: מרפקי 38">
            <a:extLst>
              <a:ext uri="{FF2B5EF4-FFF2-40B4-BE49-F238E27FC236}">
                <a16:creationId xmlns:a16="http://schemas.microsoft.com/office/drawing/2014/main" id="{182346C5-A576-B0DD-EC2D-728DD1EC68F9}"/>
              </a:ext>
            </a:extLst>
          </p:cNvPr>
          <p:cNvCxnSpPr>
            <a:cxnSpLocks/>
            <a:endCxn id="47" idx="1"/>
          </p:cNvCxnSpPr>
          <p:nvPr/>
        </p:nvCxnSpPr>
        <p:spPr>
          <a:xfrm rot="16200000" flipH="1">
            <a:off x="6800028" y="5183667"/>
            <a:ext cx="971810" cy="26004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5EB07ED2-8EFB-660F-2963-5BF58C426A09}"/>
              </a:ext>
            </a:extLst>
          </p:cNvPr>
          <p:cNvSpPr txBox="1"/>
          <p:nvPr/>
        </p:nvSpPr>
        <p:spPr>
          <a:xfrm>
            <a:off x="7147239" y="5006005"/>
            <a:ext cx="720399" cy="291063"/>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USB</a:t>
            </a:r>
            <a:endParaRPr lang="en-US" sz="1600" dirty="0"/>
          </a:p>
        </p:txBody>
      </p:sp>
      <p:sp>
        <p:nvSpPr>
          <p:cNvPr id="41" name="תיבת טקסט 40">
            <a:extLst>
              <a:ext uri="{FF2B5EF4-FFF2-40B4-BE49-F238E27FC236}">
                <a16:creationId xmlns:a16="http://schemas.microsoft.com/office/drawing/2014/main" id="{7CDE511B-15A9-AE6B-EBB6-7CF8B397C09A}"/>
              </a:ext>
            </a:extLst>
          </p:cNvPr>
          <p:cNvSpPr txBox="1"/>
          <p:nvPr/>
        </p:nvSpPr>
        <p:spPr>
          <a:xfrm>
            <a:off x="8051885" y="2725425"/>
            <a:ext cx="1392009" cy="291063"/>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I2C</a:t>
            </a:r>
            <a:endParaRPr lang="en-US" sz="1050" dirty="0"/>
          </a:p>
        </p:txBody>
      </p:sp>
      <p:sp>
        <p:nvSpPr>
          <p:cNvPr id="43" name="תיבת טקסט 42">
            <a:extLst>
              <a:ext uri="{FF2B5EF4-FFF2-40B4-BE49-F238E27FC236}">
                <a16:creationId xmlns:a16="http://schemas.microsoft.com/office/drawing/2014/main" id="{8438CD1E-3AA9-EBB8-14BC-A5ECA9E58E9E}"/>
              </a:ext>
            </a:extLst>
          </p:cNvPr>
          <p:cNvSpPr txBox="1"/>
          <p:nvPr/>
        </p:nvSpPr>
        <p:spPr>
          <a:xfrm>
            <a:off x="3996083" y="3691540"/>
            <a:ext cx="801340" cy="253916"/>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sp>
        <p:nvSpPr>
          <p:cNvPr id="46" name="תיבת טקסט 45">
            <a:extLst>
              <a:ext uri="{FF2B5EF4-FFF2-40B4-BE49-F238E27FC236}">
                <a16:creationId xmlns:a16="http://schemas.microsoft.com/office/drawing/2014/main" id="{8AE9393C-8696-FC10-17A6-415CAA2FCCAE}"/>
              </a:ext>
            </a:extLst>
          </p:cNvPr>
          <p:cNvSpPr txBox="1"/>
          <p:nvPr/>
        </p:nvSpPr>
        <p:spPr>
          <a:xfrm>
            <a:off x="2934531" y="4542335"/>
            <a:ext cx="801340" cy="291063"/>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pic>
        <p:nvPicPr>
          <p:cNvPr id="1026" name="Picture 2" descr="82635AWGDVKPRQ">
            <a:extLst>
              <a:ext uri="{FF2B5EF4-FFF2-40B4-BE49-F238E27FC236}">
                <a16:creationId xmlns:a16="http://schemas.microsoft.com/office/drawing/2014/main" id="{ED4BB761-45C0-8AFB-1A8F-CA19D5C9C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97" y="2487559"/>
            <a:ext cx="1146367" cy="1026954"/>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5"/>
          <a:stretch>
            <a:fillRect/>
          </a:stretch>
        </p:blipFill>
        <p:spPr>
          <a:xfrm>
            <a:off x="10154875" y="244204"/>
            <a:ext cx="1769706" cy="637394"/>
          </a:xfrm>
          <a:prstGeom prst="rect">
            <a:avLst/>
          </a:prstGeom>
        </p:spPr>
      </p:pic>
      <p:sp>
        <p:nvSpPr>
          <p:cNvPr id="7" name="מלבן 31">
            <a:extLst>
              <a:ext uri="{FF2B5EF4-FFF2-40B4-BE49-F238E27FC236}">
                <a16:creationId xmlns:a16="http://schemas.microsoft.com/office/drawing/2014/main" id="{753DEAA0-8788-E5E7-66FA-461E047D7E1D}"/>
              </a:ext>
            </a:extLst>
          </p:cNvPr>
          <p:cNvSpPr/>
          <p:nvPr/>
        </p:nvSpPr>
        <p:spPr>
          <a:xfrm>
            <a:off x="8736116" y="3067018"/>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HDMI Display</a:t>
            </a:r>
          </a:p>
        </p:txBody>
      </p:sp>
      <p:pic>
        <p:nvPicPr>
          <p:cNvPr id="12" name="Picture 11">
            <a:extLst>
              <a:ext uri="{FF2B5EF4-FFF2-40B4-BE49-F238E27FC236}">
                <a16:creationId xmlns:a16="http://schemas.microsoft.com/office/drawing/2014/main" id="{3B3C0F9F-A564-4F37-E3FB-3AF431C34C50}"/>
              </a:ext>
            </a:extLst>
          </p:cNvPr>
          <p:cNvPicPr>
            <a:picLocks noChangeAspect="1"/>
          </p:cNvPicPr>
          <p:nvPr/>
        </p:nvPicPr>
        <p:blipFill>
          <a:blip r:embed="rId6"/>
          <a:stretch>
            <a:fillRect/>
          </a:stretch>
        </p:blipFill>
        <p:spPr>
          <a:xfrm>
            <a:off x="8778987" y="3462803"/>
            <a:ext cx="1311297" cy="995241"/>
          </a:xfrm>
          <a:prstGeom prst="rect">
            <a:avLst/>
          </a:prstGeom>
        </p:spPr>
      </p:pic>
      <p:pic>
        <p:nvPicPr>
          <p:cNvPr id="16" name="Picture 15">
            <a:extLst>
              <a:ext uri="{FF2B5EF4-FFF2-40B4-BE49-F238E27FC236}">
                <a16:creationId xmlns:a16="http://schemas.microsoft.com/office/drawing/2014/main" id="{FAC274F4-DF12-C33E-11BA-E26A362266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0702" t="43450" r="860" b="34346"/>
          <a:stretch/>
        </p:blipFill>
        <p:spPr bwMode="auto">
          <a:xfrm>
            <a:off x="10348708" y="3883385"/>
            <a:ext cx="1197062" cy="400521"/>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E9487731-AD79-5273-751E-2437FB85BB7F}"/>
              </a:ext>
            </a:extLst>
          </p:cNvPr>
          <p:cNvGrpSpPr/>
          <p:nvPr/>
        </p:nvGrpSpPr>
        <p:grpSpPr>
          <a:xfrm>
            <a:off x="1970895" y="1730162"/>
            <a:ext cx="1385617" cy="1898111"/>
            <a:chOff x="3357051" y="1731856"/>
            <a:chExt cx="1385617" cy="1898111"/>
          </a:xfrm>
        </p:grpSpPr>
        <p:sp>
          <p:nvSpPr>
            <p:cNvPr id="26" name="מלבן 25">
              <a:extLst>
                <a:ext uri="{FF2B5EF4-FFF2-40B4-BE49-F238E27FC236}">
                  <a16:creationId xmlns:a16="http://schemas.microsoft.com/office/drawing/2014/main" id="{F646F4C5-BC40-996B-4121-4477D1861508}"/>
                </a:ext>
              </a:extLst>
            </p:cNvPr>
            <p:cNvSpPr/>
            <p:nvPr/>
          </p:nvSpPr>
          <p:spPr>
            <a:xfrm>
              <a:off x="3357051" y="1731856"/>
              <a:ext cx="1385617"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Rplidar: </a:t>
              </a:r>
              <a:r>
                <a:rPr lang="en-US" sz="1100" b="0" i="0" dirty="0">
                  <a:solidFill>
                    <a:srgbClr val="0F1111"/>
                  </a:solidFill>
                  <a:effectLst/>
                  <a:latin typeface="Amazon Ember"/>
                </a:rPr>
                <a:t>LIDAR Sensor</a:t>
              </a:r>
            </a:p>
            <a:p>
              <a:pPr algn="ctr"/>
              <a:endParaRPr lang="en-US" sz="1100" dirty="0">
                <a:solidFill>
                  <a:schemeClr val="tx1"/>
                </a:solidFill>
                <a:latin typeface="David" panose="020E0502060401010101" pitchFamily="34" charset="-79"/>
                <a:cs typeface="David" panose="020E0502060401010101" pitchFamily="34" charset="-79"/>
              </a:endParaRPr>
            </a:p>
          </p:txBody>
        </p:sp>
        <p:pic>
          <p:nvPicPr>
            <p:cNvPr id="19" name="Picture 18" descr="A round black object with wires and a rectangular object&#10;&#10;Description automatically generated">
              <a:extLst>
                <a:ext uri="{FF2B5EF4-FFF2-40B4-BE49-F238E27FC236}">
                  <a16:creationId xmlns:a16="http://schemas.microsoft.com/office/drawing/2014/main" id="{99B7E4A1-6AF6-03A9-3960-52CE56A5207B}"/>
                </a:ext>
              </a:extLst>
            </p:cNvPr>
            <p:cNvPicPr>
              <a:picLocks noChangeAspect="1"/>
            </p:cNvPicPr>
            <p:nvPr/>
          </p:nvPicPr>
          <p:blipFill rotWithShape="1">
            <a:blip r:embed="rId8">
              <a:extLst>
                <a:ext uri="{28A0092B-C50C-407E-A947-70E740481C1C}">
                  <a14:useLocalDpi xmlns:a14="http://schemas.microsoft.com/office/drawing/2010/main" val="0"/>
                </a:ext>
              </a:extLst>
            </a:blip>
            <a:srcRect l="14813" t="19928" r="37425" b="36484"/>
            <a:stretch/>
          </p:blipFill>
          <p:spPr bwMode="auto">
            <a:xfrm>
              <a:off x="3418662" y="2340834"/>
              <a:ext cx="1230557" cy="1173323"/>
            </a:xfrm>
            <a:prstGeom prst="rect">
              <a:avLst/>
            </a:prstGeom>
            <a:ln>
              <a:noFill/>
            </a:ln>
            <a:extLst>
              <a:ext uri="{53640926-AAD7-44D8-BBD7-CCE9431645EC}">
                <a14:shadowObscured xmlns:a14="http://schemas.microsoft.com/office/drawing/2010/main"/>
              </a:ext>
            </a:extLst>
          </p:spPr>
        </p:pic>
      </p:grpSp>
      <p:cxnSp>
        <p:nvCxnSpPr>
          <p:cNvPr id="42" name="מחבר: מרפקי 35">
            <a:extLst>
              <a:ext uri="{FF2B5EF4-FFF2-40B4-BE49-F238E27FC236}">
                <a16:creationId xmlns:a16="http://schemas.microsoft.com/office/drawing/2014/main" id="{5C8648AF-80AD-B658-4912-AF46A144AA65}"/>
              </a:ext>
            </a:extLst>
          </p:cNvPr>
          <p:cNvCxnSpPr>
            <a:cxnSpLocks/>
            <a:endCxn id="7" idx="1"/>
          </p:cNvCxnSpPr>
          <p:nvPr/>
        </p:nvCxnSpPr>
        <p:spPr>
          <a:xfrm>
            <a:off x="7609201" y="3460193"/>
            <a:ext cx="1126915" cy="335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תיבת טקסט 40">
            <a:extLst>
              <a:ext uri="{FF2B5EF4-FFF2-40B4-BE49-F238E27FC236}">
                <a16:creationId xmlns:a16="http://schemas.microsoft.com/office/drawing/2014/main" id="{3746561F-A35C-6EE8-A03D-5CFAF8210E85}"/>
              </a:ext>
            </a:extLst>
          </p:cNvPr>
          <p:cNvSpPr txBox="1"/>
          <p:nvPr/>
        </p:nvSpPr>
        <p:spPr>
          <a:xfrm>
            <a:off x="7636963" y="3212735"/>
            <a:ext cx="1392009" cy="253916"/>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Micro-HDMI</a:t>
            </a:r>
            <a:endParaRPr lang="en-US" sz="1050" dirty="0"/>
          </a:p>
        </p:txBody>
      </p:sp>
      <p:sp>
        <p:nvSpPr>
          <p:cNvPr id="10" name="תיבת טקסט 39">
            <a:extLst>
              <a:ext uri="{FF2B5EF4-FFF2-40B4-BE49-F238E27FC236}">
                <a16:creationId xmlns:a16="http://schemas.microsoft.com/office/drawing/2014/main" id="{CFB67CC0-4C2E-9488-5703-E66A02F40A9F}"/>
              </a:ext>
            </a:extLst>
          </p:cNvPr>
          <p:cNvSpPr txBox="1"/>
          <p:nvPr/>
        </p:nvSpPr>
        <p:spPr>
          <a:xfrm>
            <a:off x="5209369" y="5507631"/>
            <a:ext cx="720399" cy="261610"/>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WI-FI</a:t>
            </a:r>
            <a:endParaRPr lang="en-US" sz="1600" dirty="0"/>
          </a:p>
        </p:txBody>
      </p:sp>
      <p:grpSp>
        <p:nvGrpSpPr>
          <p:cNvPr id="34" name="Group 33">
            <a:extLst>
              <a:ext uri="{FF2B5EF4-FFF2-40B4-BE49-F238E27FC236}">
                <a16:creationId xmlns:a16="http://schemas.microsoft.com/office/drawing/2014/main" id="{13BB5379-031C-77C2-7B1E-D4B07EFAAB20}"/>
              </a:ext>
            </a:extLst>
          </p:cNvPr>
          <p:cNvGrpSpPr/>
          <p:nvPr/>
        </p:nvGrpSpPr>
        <p:grpSpPr>
          <a:xfrm>
            <a:off x="5718944" y="1395708"/>
            <a:ext cx="1558156" cy="1297268"/>
            <a:chOff x="5718944" y="1395708"/>
            <a:chExt cx="1558156" cy="1297268"/>
          </a:xfrm>
        </p:grpSpPr>
        <p:cxnSp>
          <p:nvCxnSpPr>
            <p:cNvPr id="15" name="Straight Connector 14">
              <a:extLst>
                <a:ext uri="{FF2B5EF4-FFF2-40B4-BE49-F238E27FC236}">
                  <a16:creationId xmlns:a16="http://schemas.microsoft.com/office/drawing/2014/main" id="{7B1D3BAB-C4AC-FD78-FBBB-94D435679061}"/>
                </a:ext>
              </a:extLst>
            </p:cNvPr>
            <p:cNvCxnSpPr>
              <a:cxnSpLocks/>
              <a:stCxn id="57" idx="0"/>
            </p:cNvCxnSpPr>
            <p:nvPr/>
          </p:nvCxnSpPr>
          <p:spPr>
            <a:xfrm flipH="1" flipV="1">
              <a:off x="5718944" y="1395708"/>
              <a:ext cx="75411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511444-C4B6-1ECD-CD00-E3A6B48E7329}"/>
                </a:ext>
              </a:extLst>
            </p:cNvPr>
            <p:cNvCxnSpPr>
              <a:cxnSpLocks/>
              <a:stCxn id="57" idx="0"/>
            </p:cNvCxnSpPr>
            <p:nvPr/>
          </p:nvCxnSpPr>
          <p:spPr>
            <a:xfrm flipV="1">
              <a:off x="6473057" y="1395708"/>
              <a:ext cx="80404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F75F243-50F8-1F24-47F1-FFB38AFC672D}"/>
              </a:ext>
            </a:extLst>
          </p:cNvPr>
          <p:cNvSpPr txBox="1"/>
          <p:nvPr/>
        </p:nvSpPr>
        <p:spPr>
          <a:xfrm>
            <a:off x="3451160" y="1298886"/>
            <a:ext cx="6096000" cy="923330"/>
          </a:xfrm>
          <a:prstGeom prst="rect">
            <a:avLst/>
          </a:prstGeom>
          <a:noFill/>
        </p:spPr>
        <p:txBody>
          <a:bodyPr wrap="square">
            <a:spAutoFit/>
          </a:bodyPr>
          <a:lstStyle/>
          <a:p>
            <a:pPr algn="ctr"/>
            <a:r>
              <a:rPr lang="en-US" sz="1800" dirty="0">
                <a:solidFill>
                  <a:schemeClr val="tx1"/>
                </a:solidFill>
              </a:rPr>
              <a:t>Software:</a:t>
            </a:r>
          </a:p>
          <a:p>
            <a:pPr algn="ctr"/>
            <a:r>
              <a:rPr lang="en-US" sz="1800" dirty="0">
                <a:solidFill>
                  <a:schemeClr val="tx1"/>
                </a:solidFill>
              </a:rPr>
              <a:t>Python</a:t>
            </a:r>
          </a:p>
          <a:p>
            <a:pPr algn="ctr"/>
            <a:r>
              <a:rPr lang="en-US" dirty="0"/>
              <a:t>Linux</a:t>
            </a:r>
            <a:endParaRPr lang="en-US" sz="1800" dirty="0">
              <a:solidFill>
                <a:schemeClr val="tx1"/>
              </a:solidFill>
            </a:endParaRPr>
          </a:p>
        </p:txBody>
      </p:sp>
      <p:grpSp>
        <p:nvGrpSpPr>
          <p:cNvPr id="45" name="Group 44">
            <a:extLst>
              <a:ext uri="{FF2B5EF4-FFF2-40B4-BE49-F238E27FC236}">
                <a16:creationId xmlns:a16="http://schemas.microsoft.com/office/drawing/2014/main" id="{DF80A08C-B77A-7D6A-7244-77C14C0D5CE4}"/>
              </a:ext>
            </a:extLst>
          </p:cNvPr>
          <p:cNvGrpSpPr/>
          <p:nvPr/>
        </p:nvGrpSpPr>
        <p:grpSpPr>
          <a:xfrm>
            <a:off x="5347604" y="2692976"/>
            <a:ext cx="2250905" cy="2165326"/>
            <a:chOff x="5347604" y="2692976"/>
            <a:chExt cx="2250905" cy="2165326"/>
          </a:xfrm>
        </p:grpSpPr>
        <p:sp>
          <p:nvSpPr>
            <p:cNvPr id="57" name="מלבן 56">
              <a:extLst>
                <a:ext uri="{FF2B5EF4-FFF2-40B4-BE49-F238E27FC236}">
                  <a16:creationId xmlns:a16="http://schemas.microsoft.com/office/drawing/2014/main" id="{2E3B1150-4207-9D70-9C60-E1D120CBFDBA}"/>
                </a:ext>
              </a:extLst>
            </p:cNvPr>
            <p:cNvSpPr/>
            <p:nvPr/>
          </p:nvSpPr>
          <p:spPr>
            <a:xfrm>
              <a:off x="5347604" y="2692976"/>
              <a:ext cx="2250905" cy="216532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Raspberry PI 4 –</a:t>
              </a:r>
            </a:p>
            <a:p>
              <a:pPr algn="ctr"/>
              <a:r>
                <a:rPr lang="en-US" dirty="0">
                  <a:solidFill>
                    <a:schemeClr val="tx1"/>
                  </a:solidFill>
                </a:rPr>
                <a:t>Model B</a:t>
              </a:r>
            </a:p>
          </p:txBody>
        </p:sp>
        <p:pic>
          <p:nvPicPr>
            <p:cNvPr id="35" name="תמונה 13" descr="תמונה שמכילה טקסט, חשמל, מעגל חשמלי&#10;&#10;התיאור נוצר באופן אוטומטי">
              <a:extLst>
                <a:ext uri="{FF2B5EF4-FFF2-40B4-BE49-F238E27FC236}">
                  <a16:creationId xmlns:a16="http://schemas.microsoft.com/office/drawing/2014/main" id="{3A14D7B6-19FE-F997-D2E1-8F807CEEB6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26623" y="3352052"/>
              <a:ext cx="2103820" cy="1432397"/>
            </a:xfrm>
            <a:prstGeom prst="rect">
              <a:avLst/>
            </a:prstGeom>
          </p:spPr>
        </p:pic>
      </p:grpSp>
    </p:spTree>
    <p:extLst>
      <p:ext uri="{BB962C8B-B14F-4D97-AF65-F5344CB8AC3E}">
        <p14:creationId xmlns:p14="http://schemas.microsoft.com/office/powerpoint/2010/main" val="351678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חשמלי של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56" name="Group 55">
            <a:extLst>
              <a:ext uri="{FF2B5EF4-FFF2-40B4-BE49-F238E27FC236}">
                <a16:creationId xmlns:a16="http://schemas.microsoft.com/office/drawing/2014/main" id="{5805AA8D-E472-E451-860D-E88B4CDA852E}"/>
              </a:ext>
            </a:extLst>
          </p:cNvPr>
          <p:cNvGrpSpPr/>
          <p:nvPr/>
        </p:nvGrpSpPr>
        <p:grpSpPr>
          <a:xfrm>
            <a:off x="590522" y="1040876"/>
            <a:ext cx="10473279" cy="5572920"/>
            <a:chOff x="590522" y="1040876"/>
            <a:chExt cx="10473279" cy="5572920"/>
          </a:xfrm>
        </p:grpSpPr>
        <p:sp>
          <p:nvSpPr>
            <p:cNvPr id="2" name="Rectangle 1">
              <a:extLst>
                <a:ext uri="{FF2B5EF4-FFF2-40B4-BE49-F238E27FC236}">
                  <a16:creationId xmlns:a16="http://schemas.microsoft.com/office/drawing/2014/main" id="{98F967F5-D640-50EF-AE45-A154B9686591}"/>
                </a:ext>
              </a:extLst>
            </p:cNvPr>
            <p:cNvSpPr/>
            <p:nvPr/>
          </p:nvSpPr>
          <p:spPr>
            <a:xfrm>
              <a:off x="590522" y="1971930"/>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Power</a:t>
              </a:r>
              <a:endParaRPr lang="he-IL" sz="1400" dirty="0"/>
            </a:p>
          </p:txBody>
        </p:sp>
        <p:sp>
          <p:nvSpPr>
            <p:cNvPr id="10" name="Rectangle 9">
              <a:extLst>
                <a:ext uri="{FF2B5EF4-FFF2-40B4-BE49-F238E27FC236}">
                  <a16:creationId xmlns:a16="http://schemas.microsoft.com/office/drawing/2014/main" id="{99704641-97CA-0159-98F2-666569896F9C}"/>
                </a:ext>
              </a:extLst>
            </p:cNvPr>
            <p:cNvSpPr/>
            <p:nvPr/>
          </p:nvSpPr>
          <p:spPr>
            <a:xfrm>
              <a:off x="590522" y="286553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Screen</a:t>
              </a:r>
              <a:endParaRPr lang="he-IL" sz="1400" dirty="0"/>
            </a:p>
          </p:txBody>
        </p:sp>
        <p:sp>
          <p:nvSpPr>
            <p:cNvPr id="15" name="Rectangle 14">
              <a:extLst>
                <a:ext uri="{FF2B5EF4-FFF2-40B4-BE49-F238E27FC236}">
                  <a16:creationId xmlns:a16="http://schemas.microsoft.com/office/drawing/2014/main" id="{B14941F4-58F1-95F0-83F9-47D4743D1085}"/>
                </a:ext>
              </a:extLst>
            </p:cNvPr>
            <p:cNvSpPr/>
            <p:nvPr/>
          </p:nvSpPr>
          <p:spPr>
            <a:xfrm>
              <a:off x="590522" y="594035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Mouse</a:t>
              </a:r>
              <a:endParaRPr lang="he-IL" sz="1400" dirty="0"/>
            </a:p>
          </p:txBody>
        </p:sp>
        <p:sp>
          <p:nvSpPr>
            <p:cNvPr id="23" name="Rectangle 22">
              <a:extLst>
                <a:ext uri="{FF2B5EF4-FFF2-40B4-BE49-F238E27FC236}">
                  <a16:creationId xmlns:a16="http://schemas.microsoft.com/office/drawing/2014/main" id="{EA4678C0-F08E-76D5-1CA2-625381965A9A}"/>
                </a:ext>
              </a:extLst>
            </p:cNvPr>
            <p:cNvSpPr/>
            <p:nvPr/>
          </p:nvSpPr>
          <p:spPr>
            <a:xfrm>
              <a:off x="590522" y="467960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Key-board</a:t>
              </a:r>
              <a:endParaRPr lang="he-IL" sz="1400" dirty="0"/>
            </a:p>
          </p:txBody>
        </p:sp>
        <p:sp>
          <p:nvSpPr>
            <p:cNvPr id="27" name="Rectangle 26">
              <a:extLst>
                <a:ext uri="{FF2B5EF4-FFF2-40B4-BE49-F238E27FC236}">
                  <a16:creationId xmlns:a16="http://schemas.microsoft.com/office/drawing/2014/main" id="{EA6DB4E6-8345-428B-9F68-3489EB6BFAD2}"/>
                </a:ext>
              </a:extLst>
            </p:cNvPr>
            <p:cNvSpPr/>
            <p:nvPr/>
          </p:nvSpPr>
          <p:spPr>
            <a:xfrm>
              <a:off x="4845366" y="594035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err="1">
                  <a:solidFill>
                    <a:schemeClr val="tx1"/>
                  </a:solidFill>
                  <a:latin typeface="David" panose="020E0502060401010101" pitchFamily="34" charset="-79"/>
                  <a:cs typeface="David" panose="020E0502060401010101" pitchFamily="34" charset="-79"/>
                </a:rPr>
                <a:t>RPLidar</a:t>
              </a:r>
              <a:endParaRPr lang="he-IL" sz="1400" dirty="0"/>
            </a:p>
          </p:txBody>
        </p:sp>
        <p:sp>
          <p:nvSpPr>
            <p:cNvPr id="28" name="Rectangle 27">
              <a:extLst>
                <a:ext uri="{FF2B5EF4-FFF2-40B4-BE49-F238E27FC236}">
                  <a16:creationId xmlns:a16="http://schemas.microsoft.com/office/drawing/2014/main" id="{CD34A9DE-B8D4-20EC-90EC-D5A530DD1FE7}"/>
                </a:ext>
              </a:extLst>
            </p:cNvPr>
            <p:cNvSpPr/>
            <p:nvPr/>
          </p:nvSpPr>
          <p:spPr>
            <a:xfrm>
              <a:off x="4808295" y="4679601"/>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Intel-RealSense Camera</a:t>
              </a:r>
              <a:endParaRPr lang="he-IL" sz="1400" dirty="0"/>
            </a:p>
          </p:txBody>
        </p:sp>
        <p:grpSp>
          <p:nvGrpSpPr>
            <p:cNvPr id="30" name="Group 29">
              <a:extLst>
                <a:ext uri="{FF2B5EF4-FFF2-40B4-BE49-F238E27FC236}">
                  <a16:creationId xmlns:a16="http://schemas.microsoft.com/office/drawing/2014/main" id="{8D9D97E3-9131-6A1F-6481-8AECBB27BDE9}"/>
                </a:ext>
              </a:extLst>
            </p:cNvPr>
            <p:cNvGrpSpPr/>
            <p:nvPr/>
          </p:nvGrpSpPr>
          <p:grpSpPr>
            <a:xfrm>
              <a:off x="2530533" y="1127394"/>
              <a:ext cx="2421924" cy="3404287"/>
              <a:chOff x="2465173" y="1532237"/>
              <a:chExt cx="2421924" cy="3404287"/>
            </a:xfrm>
          </p:grpSpPr>
          <p:pic>
            <p:nvPicPr>
              <p:cNvPr id="34" name="תמונה 31">
                <a:extLst>
                  <a:ext uri="{FF2B5EF4-FFF2-40B4-BE49-F238E27FC236}">
                    <a16:creationId xmlns:a16="http://schemas.microsoft.com/office/drawing/2014/main" id="{BC488F99-BD02-5E9C-79A6-7C1853819030}"/>
                  </a:ext>
                </a:extLst>
              </p:cNvPr>
              <p:cNvPicPr>
                <a:picLocks noChangeAspect="1"/>
              </p:cNvPicPr>
              <p:nvPr/>
            </p:nvPicPr>
            <p:blipFill rotWithShape="1">
              <a:blip r:embed="rId4">
                <a:extLst>
                  <a:ext uri="{28A0092B-C50C-407E-A947-70E740481C1C}">
                    <a14:useLocalDpi xmlns:a14="http://schemas.microsoft.com/office/drawing/2010/main" val="0"/>
                  </a:ext>
                </a:extLst>
              </a:blip>
              <a:srcRect l="5207" t="14103" r="66695" b="13838"/>
              <a:stretch/>
            </p:blipFill>
            <p:spPr>
              <a:xfrm>
                <a:off x="2465173" y="1532237"/>
                <a:ext cx="2421924" cy="3404287"/>
              </a:xfrm>
              <a:prstGeom prst="rect">
                <a:avLst/>
              </a:prstGeom>
            </p:spPr>
          </p:pic>
          <p:sp>
            <p:nvSpPr>
              <p:cNvPr id="37" name="Rectangle 36">
                <a:extLst>
                  <a:ext uri="{FF2B5EF4-FFF2-40B4-BE49-F238E27FC236}">
                    <a16:creationId xmlns:a16="http://schemas.microsoft.com/office/drawing/2014/main" id="{83CA28FC-3B82-7807-99F2-615E1B1A4711}"/>
                  </a:ext>
                </a:extLst>
              </p:cNvPr>
              <p:cNvSpPr/>
              <p:nvPr/>
            </p:nvSpPr>
            <p:spPr>
              <a:xfrm>
                <a:off x="3472248"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sp>
            <p:nvSpPr>
              <p:cNvPr id="44" name="Rectangle 43">
                <a:extLst>
                  <a:ext uri="{FF2B5EF4-FFF2-40B4-BE49-F238E27FC236}">
                    <a16:creationId xmlns:a16="http://schemas.microsoft.com/office/drawing/2014/main" id="{775CE48D-200B-BDFF-7B57-75C05A230AA8}"/>
                  </a:ext>
                </a:extLst>
              </p:cNvPr>
              <p:cNvSpPr/>
              <p:nvPr/>
            </p:nvSpPr>
            <p:spPr>
              <a:xfrm>
                <a:off x="2802924"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grpSp>
        <p:cxnSp>
          <p:nvCxnSpPr>
            <p:cNvPr id="45" name="Connector: Elbow 44">
              <a:extLst>
                <a:ext uri="{FF2B5EF4-FFF2-40B4-BE49-F238E27FC236}">
                  <a16:creationId xmlns:a16="http://schemas.microsoft.com/office/drawing/2014/main" id="{9C99C666-AA98-2FFC-777D-77F6CFAF172F}"/>
                </a:ext>
              </a:extLst>
            </p:cNvPr>
            <p:cNvCxnSpPr>
              <a:cxnSpLocks/>
              <a:stCxn id="2" idx="3"/>
            </p:cNvCxnSpPr>
            <p:nvPr/>
          </p:nvCxnSpPr>
          <p:spPr>
            <a:xfrm flipV="1">
              <a:off x="1504922" y="1684275"/>
              <a:ext cx="1124465" cy="62437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2C67E86-B46D-C9BC-419C-9E4F98B2E505}"/>
                </a:ext>
              </a:extLst>
            </p:cNvPr>
            <p:cNvCxnSpPr>
              <a:cxnSpLocks/>
              <a:stCxn id="10" idx="3"/>
            </p:cNvCxnSpPr>
            <p:nvPr/>
          </p:nvCxnSpPr>
          <p:spPr>
            <a:xfrm flipV="1">
              <a:off x="1504922" y="2169653"/>
              <a:ext cx="1124465" cy="1032602"/>
            </a:xfrm>
            <a:prstGeom prst="bentConnector3">
              <a:avLst>
                <a:gd name="adj1" fmla="val 74725"/>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6270A40-B4E5-5778-7B8B-B352B0781C25}"/>
                </a:ext>
              </a:extLst>
            </p:cNvPr>
            <p:cNvCxnSpPr>
              <a:cxnSpLocks/>
              <a:stCxn id="23" idx="3"/>
            </p:cNvCxnSpPr>
            <p:nvPr/>
          </p:nvCxnSpPr>
          <p:spPr>
            <a:xfrm flipV="1">
              <a:off x="1504922" y="4471264"/>
              <a:ext cx="1451919" cy="545060"/>
            </a:xfrm>
            <a:prstGeom prst="bentConnector3">
              <a:avLst>
                <a:gd name="adj1" fmla="val 98085"/>
              </a:avLst>
            </a:prstGeom>
            <a:ln w="38100"/>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43CA0DC-71D0-5853-A92D-74A07F1DD83E}"/>
                </a:ext>
              </a:extLst>
            </p:cNvPr>
            <p:cNvCxnSpPr>
              <a:cxnSpLocks/>
              <a:stCxn id="15" idx="3"/>
            </p:cNvCxnSpPr>
            <p:nvPr/>
          </p:nvCxnSpPr>
          <p:spPr>
            <a:xfrm flipV="1">
              <a:off x="1504922" y="4445751"/>
              <a:ext cx="1680519" cy="183132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31FD60-EDCE-523A-2804-28DFCD90B43A}"/>
                </a:ext>
              </a:extLst>
            </p:cNvPr>
            <p:cNvCxnSpPr>
              <a:cxnSpLocks/>
              <a:endCxn id="27" idx="1"/>
            </p:cNvCxnSpPr>
            <p:nvPr/>
          </p:nvCxnSpPr>
          <p:spPr>
            <a:xfrm rot="16200000" flipH="1">
              <a:off x="3324628" y="4756336"/>
              <a:ext cx="1807858" cy="1233617"/>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B3669A-ED99-E7B9-A86B-7DA1FCB679A3}"/>
                </a:ext>
              </a:extLst>
            </p:cNvPr>
            <p:cNvCxnSpPr>
              <a:cxnSpLocks/>
              <a:endCxn id="28" idx="1"/>
            </p:cNvCxnSpPr>
            <p:nvPr/>
          </p:nvCxnSpPr>
          <p:spPr>
            <a:xfrm>
              <a:off x="3871241" y="4469216"/>
              <a:ext cx="937054" cy="547107"/>
            </a:xfrm>
            <a:prstGeom prst="bentConnector3">
              <a:avLst>
                <a:gd name="adj1" fmla="val 549"/>
              </a:avLst>
            </a:prstGeom>
            <a:ln w="38100"/>
          </p:spPr>
          <p:style>
            <a:lnRef idx="1">
              <a:schemeClr val="accent1"/>
            </a:lnRef>
            <a:fillRef idx="0">
              <a:schemeClr val="accent1"/>
            </a:fillRef>
            <a:effectRef idx="0">
              <a:schemeClr val="accent1"/>
            </a:effectRef>
            <a:fontRef idx="minor">
              <a:schemeClr val="tx1"/>
            </a:fontRef>
          </p:style>
        </p:cxnSp>
        <p:pic>
          <p:nvPicPr>
            <p:cNvPr id="61" name="תמונה 31">
              <a:extLst>
                <a:ext uri="{FF2B5EF4-FFF2-40B4-BE49-F238E27FC236}">
                  <a16:creationId xmlns:a16="http://schemas.microsoft.com/office/drawing/2014/main" id="{8B8514FD-3BFD-C781-29AC-82B8D58A8B60}"/>
                </a:ext>
              </a:extLst>
            </p:cNvPr>
            <p:cNvPicPr>
              <a:picLocks noChangeAspect="1"/>
            </p:cNvPicPr>
            <p:nvPr/>
          </p:nvPicPr>
          <p:blipFill rotWithShape="1">
            <a:blip r:embed="rId4">
              <a:extLst>
                <a:ext uri="{28A0092B-C50C-407E-A947-70E740481C1C}">
                  <a14:useLocalDpi xmlns:a14="http://schemas.microsoft.com/office/drawing/2010/main" val="0"/>
                </a:ext>
              </a:extLst>
            </a:blip>
            <a:srcRect l="65897" t="12227" r="28728" b="10816"/>
            <a:stretch/>
          </p:blipFill>
          <p:spPr>
            <a:xfrm>
              <a:off x="8789230" y="1127394"/>
              <a:ext cx="463379" cy="3635618"/>
            </a:xfrm>
            <a:prstGeom prst="rect">
              <a:avLst/>
            </a:prstGeom>
          </p:spPr>
        </p:pic>
        <p:cxnSp>
          <p:nvCxnSpPr>
            <p:cNvPr id="67" name="Connector: Elbow 66">
              <a:extLst>
                <a:ext uri="{FF2B5EF4-FFF2-40B4-BE49-F238E27FC236}">
                  <a16:creationId xmlns:a16="http://schemas.microsoft.com/office/drawing/2014/main" id="{055F39D8-12BF-1A33-C338-F1F682C4A5FD}"/>
                </a:ext>
              </a:extLst>
            </p:cNvPr>
            <p:cNvCxnSpPr>
              <a:cxnSpLocks/>
              <a:endCxn id="61" idx="1"/>
            </p:cNvCxnSpPr>
            <p:nvPr/>
          </p:nvCxnSpPr>
          <p:spPr>
            <a:xfrm>
              <a:off x="4911140" y="2435437"/>
              <a:ext cx="3878090" cy="50976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תיבת טקסט 43">
              <a:extLst>
                <a:ext uri="{FF2B5EF4-FFF2-40B4-BE49-F238E27FC236}">
                  <a16:creationId xmlns:a16="http://schemas.microsoft.com/office/drawing/2014/main" id="{19C3EC84-0C1E-D385-6F30-33663752E915}"/>
                </a:ext>
              </a:extLst>
            </p:cNvPr>
            <p:cNvSpPr txBox="1"/>
            <p:nvPr/>
          </p:nvSpPr>
          <p:spPr>
            <a:xfrm>
              <a:off x="4099841" y="4763012"/>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5" name="תיבת טקסט 43">
              <a:extLst>
                <a:ext uri="{FF2B5EF4-FFF2-40B4-BE49-F238E27FC236}">
                  <a16:creationId xmlns:a16="http://schemas.microsoft.com/office/drawing/2014/main" id="{71228C4E-889B-B28E-F52D-696E7DE0574E}"/>
                </a:ext>
              </a:extLst>
            </p:cNvPr>
            <p:cNvSpPr txBox="1"/>
            <p:nvPr/>
          </p:nvSpPr>
          <p:spPr>
            <a:xfrm>
              <a:off x="2059205" y="6014384"/>
              <a:ext cx="658450" cy="253916"/>
            </a:xfrm>
            <a:prstGeom prst="rect">
              <a:avLst/>
            </a:prstGeom>
            <a:noFill/>
          </p:spPr>
          <p:txBody>
            <a:bodyPr wrap="square">
              <a:spAutoFit/>
            </a:bodyPr>
            <a:lstStyle/>
            <a:p>
              <a:r>
                <a:rPr lang="en-US" sz="1050" dirty="0">
                  <a:solidFill>
                    <a:srgbClr val="565656"/>
                  </a:solidFill>
                  <a:latin typeface="MiSans"/>
                </a:rPr>
                <a:t>USB 2 </a:t>
              </a:r>
            </a:p>
          </p:txBody>
        </p:sp>
        <p:sp>
          <p:nvSpPr>
            <p:cNvPr id="76" name="תיבת טקסט 43">
              <a:extLst>
                <a:ext uri="{FF2B5EF4-FFF2-40B4-BE49-F238E27FC236}">
                  <a16:creationId xmlns:a16="http://schemas.microsoft.com/office/drawing/2014/main" id="{9AC6B681-75A1-1288-850E-92A8C2DFDF33}"/>
                </a:ext>
              </a:extLst>
            </p:cNvPr>
            <p:cNvSpPr txBox="1"/>
            <p:nvPr/>
          </p:nvSpPr>
          <p:spPr>
            <a:xfrm>
              <a:off x="4079825" y="6060014"/>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7" name="תיבת טקסט 43">
              <a:extLst>
                <a:ext uri="{FF2B5EF4-FFF2-40B4-BE49-F238E27FC236}">
                  <a16:creationId xmlns:a16="http://schemas.microsoft.com/office/drawing/2014/main" id="{7298E8C1-AFCF-115E-F6C0-8C5C1977E7A8}"/>
                </a:ext>
              </a:extLst>
            </p:cNvPr>
            <p:cNvSpPr txBox="1"/>
            <p:nvPr/>
          </p:nvSpPr>
          <p:spPr>
            <a:xfrm>
              <a:off x="2040155" y="4774443"/>
              <a:ext cx="658450" cy="253916"/>
            </a:xfrm>
            <a:prstGeom prst="rect">
              <a:avLst/>
            </a:prstGeom>
            <a:noFill/>
          </p:spPr>
          <p:txBody>
            <a:bodyPr wrap="square">
              <a:spAutoFit/>
            </a:bodyPr>
            <a:lstStyle/>
            <a:p>
              <a:r>
                <a:rPr lang="en-US" sz="1050" dirty="0">
                  <a:solidFill>
                    <a:srgbClr val="565656"/>
                  </a:solidFill>
                  <a:latin typeface="MiSans"/>
                </a:rPr>
                <a:t>USB 2</a:t>
              </a:r>
            </a:p>
          </p:txBody>
        </p:sp>
        <p:sp>
          <p:nvSpPr>
            <p:cNvPr id="78" name="תיבת טקסט 43">
              <a:extLst>
                <a:ext uri="{FF2B5EF4-FFF2-40B4-BE49-F238E27FC236}">
                  <a16:creationId xmlns:a16="http://schemas.microsoft.com/office/drawing/2014/main" id="{3D3626F8-EE7F-F64E-18D4-42E9DF816F72}"/>
                </a:ext>
              </a:extLst>
            </p:cNvPr>
            <p:cNvSpPr txBox="1"/>
            <p:nvPr/>
          </p:nvSpPr>
          <p:spPr>
            <a:xfrm>
              <a:off x="1503693" y="2080249"/>
              <a:ext cx="658450" cy="253916"/>
            </a:xfrm>
            <a:prstGeom prst="rect">
              <a:avLst/>
            </a:prstGeom>
            <a:noFill/>
          </p:spPr>
          <p:txBody>
            <a:bodyPr wrap="square">
              <a:spAutoFit/>
            </a:bodyPr>
            <a:lstStyle/>
            <a:p>
              <a:r>
                <a:rPr lang="en-US" sz="1050" dirty="0">
                  <a:solidFill>
                    <a:srgbClr val="565656"/>
                  </a:solidFill>
                  <a:latin typeface="MiSans"/>
                </a:rPr>
                <a:t>USB-C </a:t>
              </a:r>
            </a:p>
          </p:txBody>
        </p:sp>
        <p:sp>
          <p:nvSpPr>
            <p:cNvPr id="79" name="תיבת טקסט 43">
              <a:extLst>
                <a:ext uri="{FF2B5EF4-FFF2-40B4-BE49-F238E27FC236}">
                  <a16:creationId xmlns:a16="http://schemas.microsoft.com/office/drawing/2014/main" id="{9FB88746-8070-95DB-CCE6-2E51CC8DA38A}"/>
                </a:ext>
              </a:extLst>
            </p:cNvPr>
            <p:cNvSpPr txBox="1"/>
            <p:nvPr/>
          </p:nvSpPr>
          <p:spPr>
            <a:xfrm>
              <a:off x="1677690" y="3179372"/>
              <a:ext cx="658450" cy="415498"/>
            </a:xfrm>
            <a:prstGeom prst="rect">
              <a:avLst/>
            </a:prstGeom>
            <a:noFill/>
          </p:spPr>
          <p:txBody>
            <a:bodyPr wrap="square">
              <a:spAutoFit/>
            </a:bodyPr>
            <a:lstStyle/>
            <a:p>
              <a:r>
                <a:rPr lang="en-US" sz="1050" dirty="0">
                  <a:solidFill>
                    <a:srgbClr val="565656"/>
                  </a:solidFill>
                  <a:latin typeface="MiSans"/>
                </a:rPr>
                <a:t>Micro-HDMI </a:t>
              </a:r>
            </a:p>
          </p:txBody>
        </p:sp>
        <p:cxnSp>
          <p:nvCxnSpPr>
            <p:cNvPr id="83" name="Connector: Elbow 82">
              <a:extLst>
                <a:ext uri="{FF2B5EF4-FFF2-40B4-BE49-F238E27FC236}">
                  <a16:creationId xmlns:a16="http://schemas.microsoft.com/office/drawing/2014/main" id="{32BB1511-ECB4-6604-9D5B-40D6B526F221}"/>
                </a:ext>
              </a:extLst>
            </p:cNvPr>
            <p:cNvCxnSpPr>
              <a:cxnSpLocks/>
            </p:cNvCxnSpPr>
            <p:nvPr/>
          </p:nvCxnSpPr>
          <p:spPr>
            <a:xfrm>
              <a:off x="6870843" y="1274974"/>
              <a:ext cx="1969359" cy="1617"/>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9CE6ED5-C4AC-E932-7DD4-E18273F74720}"/>
                </a:ext>
              </a:extLst>
            </p:cNvPr>
            <p:cNvCxnSpPr>
              <a:cxnSpLocks/>
            </p:cNvCxnSpPr>
            <p:nvPr/>
          </p:nvCxnSpPr>
          <p:spPr>
            <a:xfrm flipV="1">
              <a:off x="6870841" y="1449573"/>
              <a:ext cx="1969361" cy="79317"/>
            </a:xfrm>
            <a:prstGeom prst="bentConnector3">
              <a:avLst>
                <a:gd name="adj1" fmla="val 3319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E650455-06BA-15B3-F0BA-59DC3D9294B3}"/>
                </a:ext>
              </a:extLst>
            </p:cNvPr>
            <p:cNvCxnSpPr>
              <a:cxnSpLocks/>
            </p:cNvCxnSpPr>
            <p:nvPr/>
          </p:nvCxnSpPr>
          <p:spPr>
            <a:xfrm flipV="1">
              <a:off x="6845357" y="1625268"/>
              <a:ext cx="1994843" cy="183896"/>
            </a:xfrm>
            <a:prstGeom prst="bentConnector3">
              <a:avLst>
                <a:gd name="adj1" fmla="val 34004"/>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תיבת טקסט 43">
              <a:extLst>
                <a:ext uri="{FF2B5EF4-FFF2-40B4-BE49-F238E27FC236}">
                  <a16:creationId xmlns:a16="http://schemas.microsoft.com/office/drawing/2014/main" id="{36E6C4D5-A700-ED23-4668-19A214456A18}"/>
                </a:ext>
              </a:extLst>
            </p:cNvPr>
            <p:cNvSpPr txBox="1"/>
            <p:nvPr/>
          </p:nvSpPr>
          <p:spPr>
            <a:xfrm>
              <a:off x="9399282" y="1223285"/>
              <a:ext cx="842027" cy="253916"/>
            </a:xfrm>
            <a:prstGeom prst="rect">
              <a:avLst/>
            </a:prstGeom>
            <a:noFill/>
          </p:spPr>
          <p:txBody>
            <a:bodyPr wrap="square">
              <a:spAutoFit/>
            </a:bodyPr>
            <a:lstStyle/>
            <a:p>
              <a:r>
                <a:rPr lang="en-US" sz="1050" dirty="0">
                  <a:solidFill>
                    <a:srgbClr val="565656"/>
                  </a:solidFill>
                  <a:latin typeface="MiSans"/>
                </a:rPr>
                <a:t>5V</a:t>
              </a:r>
            </a:p>
          </p:txBody>
        </p:sp>
        <p:sp>
          <p:nvSpPr>
            <p:cNvPr id="91" name="תיבת טקסט 43">
              <a:extLst>
                <a:ext uri="{FF2B5EF4-FFF2-40B4-BE49-F238E27FC236}">
                  <a16:creationId xmlns:a16="http://schemas.microsoft.com/office/drawing/2014/main" id="{7D967FA2-68D3-5306-CFF9-754DEFB047E8}"/>
                </a:ext>
              </a:extLst>
            </p:cNvPr>
            <p:cNvSpPr txBox="1"/>
            <p:nvPr/>
          </p:nvSpPr>
          <p:spPr>
            <a:xfrm>
              <a:off x="6924259" y="1040876"/>
              <a:ext cx="842027" cy="253916"/>
            </a:xfrm>
            <a:prstGeom prst="rect">
              <a:avLst/>
            </a:prstGeom>
            <a:noFill/>
          </p:spPr>
          <p:txBody>
            <a:bodyPr wrap="square">
              <a:spAutoFit/>
            </a:bodyPr>
            <a:lstStyle/>
            <a:p>
              <a:r>
                <a:rPr lang="en-US" sz="1050" dirty="0">
                  <a:solidFill>
                    <a:srgbClr val="565656"/>
                  </a:solidFill>
                  <a:latin typeface="MiSans"/>
                </a:rPr>
                <a:t>Vcc- 3.3V</a:t>
              </a:r>
            </a:p>
          </p:txBody>
        </p:sp>
        <p:cxnSp>
          <p:nvCxnSpPr>
            <p:cNvPr id="96" name="Straight Connector 95">
              <a:extLst>
                <a:ext uri="{FF2B5EF4-FFF2-40B4-BE49-F238E27FC236}">
                  <a16:creationId xmlns:a16="http://schemas.microsoft.com/office/drawing/2014/main" id="{FA7EF194-0089-7C81-32D7-E8B3A658D956}"/>
                </a:ext>
              </a:extLst>
            </p:cNvPr>
            <p:cNvCxnSpPr>
              <a:cxnSpLocks/>
            </p:cNvCxnSpPr>
            <p:nvPr/>
          </p:nvCxnSpPr>
          <p:spPr>
            <a:xfrm>
              <a:off x="6870841" y="1982146"/>
              <a:ext cx="1969359" cy="16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תיבת טקסט 43">
              <a:extLst>
                <a:ext uri="{FF2B5EF4-FFF2-40B4-BE49-F238E27FC236}">
                  <a16:creationId xmlns:a16="http://schemas.microsoft.com/office/drawing/2014/main" id="{AC75C8E3-31BE-7225-3BF5-C7A18E1646FA}"/>
                </a:ext>
              </a:extLst>
            </p:cNvPr>
            <p:cNvSpPr txBox="1"/>
            <p:nvPr/>
          </p:nvSpPr>
          <p:spPr>
            <a:xfrm>
              <a:off x="8303387" y="1774796"/>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03" name="תיבת טקסט 43">
              <a:extLst>
                <a:ext uri="{FF2B5EF4-FFF2-40B4-BE49-F238E27FC236}">
                  <a16:creationId xmlns:a16="http://schemas.microsoft.com/office/drawing/2014/main" id="{F3091D48-65B8-A5B8-D8BC-0A03587F07F4}"/>
                </a:ext>
              </a:extLst>
            </p:cNvPr>
            <p:cNvSpPr txBox="1"/>
            <p:nvPr/>
          </p:nvSpPr>
          <p:spPr>
            <a:xfrm>
              <a:off x="7010619" y="1619508"/>
              <a:ext cx="396322" cy="253916"/>
            </a:xfrm>
            <a:prstGeom prst="rect">
              <a:avLst/>
            </a:prstGeom>
            <a:noFill/>
          </p:spPr>
          <p:txBody>
            <a:bodyPr wrap="square">
              <a:spAutoFit/>
            </a:bodyPr>
            <a:lstStyle/>
            <a:p>
              <a:r>
                <a:rPr lang="en-US" sz="1050" dirty="0">
                  <a:solidFill>
                    <a:srgbClr val="565656"/>
                  </a:solidFill>
                  <a:latin typeface="MiSans"/>
                </a:rPr>
                <a:t>SCL</a:t>
              </a:r>
            </a:p>
          </p:txBody>
        </p:sp>
        <p:sp>
          <p:nvSpPr>
            <p:cNvPr id="104" name="תיבת טקסט 43">
              <a:extLst>
                <a:ext uri="{FF2B5EF4-FFF2-40B4-BE49-F238E27FC236}">
                  <a16:creationId xmlns:a16="http://schemas.microsoft.com/office/drawing/2014/main" id="{08290A48-AB7B-4278-6BBE-E1FD7318DE09}"/>
                </a:ext>
              </a:extLst>
            </p:cNvPr>
            <p:cNvSpPr txBox="1"/>
            <p:nvPr/>
          </p:nvSpPr>
          <p:spPr>
            <a:xfrm>
              <a:off x="7003940" y="1332200"/>
              <a:ext cx="519896" cy="253916"/>
            </a:xfrm>
            <a:prstGeom prst="rect">
              <a:avLst/>
            </a:prstGeom>
            <a:noFill/>
          </p:spPr>
          <p:txBody>
            <a:bodyPr wrap="square">
              <a:spAutoFit/>
            </a:bodyPr>
            <a:lstStyle/>
            <a:p>
              <a:r>
                <a:rPr lang="en-US" sz="1050" dirty="0">
                  <a:solidFill>
                    <a:srgbClr val="565656"/>
                  </a:solidFill>
                  <a:latin typeface="MiSans"/>
                </a:rPr>
                <a:t>SDA</a:t>
              </a:r>
            </a:p>
          </p:txBody>
        </p:sp>
        <p:sp>
          <p:nvSpPr>
            <p:cNvPr id="73" name="Rectangle 72">
              <a:extLst>
                <a:ext uri="{FF2B5EF4-FFF2-40B4-BE49-F238E27FC236}">
                  <a16:creationId xmlns:a16="http://schemas.microsoft.com/office/drawing/2014/main" id="{2246B806-EF8D-090D-DBD6-69092DB8FF35}"/>
                </a:ext>
              </a:extLst>
            </p:cNvPr>
            <p:cNvSpPr/>
            <p:nvPr/>
          </p:nvSpPr>
          <p:spPr>
            <a:xfrm>
              <a:off x="5448786" y="1196902"/>
              <a:ext cx="1422057" cy="928972"/>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0.91 Inch OLED</a:t>
              </a:r>
              <a:endParaRPr lang="he-IL" sz="1400" dirty="0"/>
            </a:p>
          </p:txBody>
        </p:sp>
        <p:sp>
          <p:nvSpPr>
            <p:cNvPr id="105" name="Rectangle 104">
              <a:extLst>
                <a:ext uri="{FF2B5EF4-FFF2-40B4-BE49-F238E27FC236}">
                  <a16:creationId xmlns:a16="http://schemas.microsoft.com/office/drawing/2014/main" id="{A1B3CBC9-05F2-9F7E-CD67-0E19ED7F1652}"/>
                </a:ext>
              </a:extLst>
            </p:cNvPr>
            <p:cNvSpPr/>
            <p:nvPr/>
          </p:nvSpPr>
          <p:spPr>
            <a:xfrm>
              <a:off x="10075260" y="1201145"/>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Fan</a:t>
              </a:r>
              <a:endParaRPr lang="he-IL" sz="1400" dirty="0"/>
            </a:p>
          </p:txBody>
        </p:sp>
        <p:cxnSp>
          <p:nvCxnSpPr>
            <p:cNvPr id="107" name="Straight Connector 106">
              <a:extLst>
                <a:ext uri="{FF2B5EF4-FFF2-40B4-BE49-F238E27FC236}">
                  <a16:creationId xmlns:a16="http://schemas.microsoft.com/office/drawing/2014/main" id="{4B54D2C1-D5FA-214B-C0AF-4795123CDCB8}"/>
                </a:ext>
              </a:extLst>
            </p:cNvPr>
            <p:cNvCxnSpPr>
              <a:cxnSpLocks/>
            </p:cNvCxnSpPr>
            <p:nvPr/>
          </p:nvCxnSpPr>
          <p:spPr>
            <a:xfrm>
              <a:off x="9201637" y="1447956"/>
              <a:ext cx="87362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D3D6FDA-D26F-5CAD-D82E-9F316819FDCF}"/>
                </a:ext>
              </a:extLst>
            </p:cNvPr>
            <p:cNvCxnSpPr>
              <a:cxnSpLocks/>
            </p:cNvCxnSpPr>
            <p:nvPr/>
          </p:nvCxnSpPr>
          <p:spPr>
            <a:xfrm>
              <a:off x="9201637" y="1623524"/>
              <a:ext cx="895352" cy="104741"/>
            </a:xfrm>
            <a:prstGeom prst="bent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תיבת טקסט 43">
              <a:extLst>
                <a:ext uri="{FF2B5EF4-FFF2-40B4-BE49-F238E27FC236}">
                  <a16:creationId xmlns:a16="http://schemas.microsoft.com/office/drawing/2014/main" id="{51C6CC26-932C-39D6-44BD-87EE33E83C94}"/>
                </a:ext>
              </a:extLst>
            </p:cNvPr>
            <p:cNvSpPr txBox="1"/>
            <p:nvPr/>
          </p:nvSpPr>
          <p:spPr>
            <a:xfrm>
              <a:off x="9241837" y="1601307"/>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14" name="Rectangle 113">
              <a:extLst>
                <a:ext uri="{FF2B5EF4-FFF2-40B4-BE49-F238E27FC236}">
                  <a16:creationId xmlns:a16="http://schemas.microsoft.com/office/drawing/2014/main" id="{6C78FB0C-193C-2E20-79DC-6102EC05170B}"/>
                </a:ext>
              </a:extLst>
            </p:cNvPr>
            <p:cNvSpPr/>
            <p:nvPr/>
          </p:nvSpPr>
          <p:spPr>
            <a:xfrm>
              <a:off x="7621518" y="5539634"/>
              <a:ext cx="1523895" cy="1057221"/>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Arduino type M5Stack</a:t>
              </a:r>
              <a:r>
                <a:rPr lang="en-US" sz="1800" dirty="0">
                  <a:effectLst/>
                  <a:latin typeface="David" panose="020E0502060401010101" pitchFamily="34" charset="-79"/>
                  <a:ea typeface="Calibri" panose="020F0502020204030204" pitchFamily="34" charset="0"/>
                </a:rPr>
                <a:t> </a:t>
              </a:r>
              <a:endParaRPr lang="he-IL" sz="1400" dirty="0"/>
            </a:p>
          </p:txBody>
        </p:sp>
        <p:pic>
          <p:nvPicPr>
            <p:cNvPr id="116" name="Picture 115">
              <a:extLst>
                <a:ext uri="{FF2B5EF4-FFF2-40B4-BE49-F238E27FC236}">
                  <a16:creationId xmlns:a16="http://schemas.microsoft.com/office/drawing/2014/main" id="{7CCF998E-B426-0DC9-F450-ADDC03226898}"/>
                </a:ext>
              </a:extLst>
            </p:cNvPr>
            <p:cNvPicPr>
              <a:picLocks noChangeAspect="1"/>
            </p:cNvPicPr>
            <p:nvPr/>
          </p:nvPicPr>
          <p:blipFill>
            <a:blip r:embed="rId5"/>
            <a:stretch>
              <a:fillRect/>
            </a:stretch>
          </p:blipFill>
          <p:spPr>
            <a:xfrm>
              <a:off x="6458735" y="5154762"/>
              <a:ext cx="469492" cy="367621"/>
            </a:xfrm>
            <a:prstGeom prst="rect">
              <a:avLst/>
            </a:prstGeom>
          </p:spPr>
        </p:pic>
        <p:cxnSp>
          <p:nvCxnSpPr>
            <p:cNvPr id="117" name="Connector: Elbow 116">
              <a:extLst>
                <a:ext uri="{FF2B5EF4-FFF2-40B4-BE49-F238E27FC236}">
                  <a16:creationId xmlns:a16="http://schemas.microsoft.com/office/drawing/2014/main" id="{1EFEE369-0822-922C-AF77-5A084781F3A1}"/>
                </a:ext>
              </a:extLst>
            </p:cNvPr>
            <p:cNvCxnSpPr>
              <a:cxnSpLocks/>
            </p:cNvCxnSpPr>
            <p:nvPr/>
          </p:nvCxnSpPr>
          <p:spPr>
            <a:xfrm>
              <a:off x="6689818" y="5522383"/>
              <a:ext cx="937054" cy="547107"/>
            </a:xfrm>
            <a:prstGeom prst="bentConnector3">
              <a:avLst>
                <a:gd name="adj1" fmla="val 549"/>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76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התשתית על כלל רכיביה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3" name="Picture 2">
            <a:extLst>
              <a:ext uri="{FF2B5EF4-FFF2-40B4-BE49-F238E27FC236}">
                <a16:creationId xmlns:a16="http://schemas.microsoft.com/office/drawing/2014/main" id="{2C0AC1B5-B62F-4F5B-6A3D-429BAF36A4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93"/>
          <a:stretch/>
        </p:blipFill>
        <p:spPr bwMode="auto">
          <a:xfrm>
            <a:off x="3147005" y="1625437"/>
            <a:ext cx="5686624" cy="3888315"/>
          </a:xfrm>
          <a:prstGeom prst="rect">
            <a:avLst/>
          </a:prstGeom>
          <a:ln>
            <a:noFill/>
          </a:ln>
          <a:extLst>
            <a:ext uri="{53640926-AAD7-44D8-BBD7-CCE9431645EC}">
              <a14:shadowObscured xmlns:a14="http://schemas.microsoft.com/office/drawing/2010/main"/>
            </a:ext>
          </a:extLst>
        </p:spPr>
      </p:pic>
      <p:sp>
        <p:nvSpPr>
          <p:cNvPr id="9" name="מלבן 24">
            <a:extLst>
              <a:ext uri="{FF2B5EF4-FFF2-40B4-BE49-F238E27FC236}">
                <a16:creationId xmlns:a16="http://schemas.microsoft.com/office/drawing/2014/main" id="{A2BE9A6C-5928-28E3-43B0-F6E43B73A549}"/>
              </a:ext>
            </a:extLst>
          </p:cNvPr>
          <p:cNvSpPr/>
          <p:nvPr/>
        </p:nvSpPr>
        <p:spPr>
          <a:xfrm>
            <a:off x="267419" y="1445378"/>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600"/>
              </a:spcBef>
              <a:spcAft>
                <a:spcPts val="600"/>
              </a:spcAft>
            </a:pPr>
            <a:r>
              <a:rPr lang="en-US" sz="1400" dirty="0">
                <a:solidFill>
                  <a:schemeClr val="tx1"/>
                </a:solidFill>
                <a:latin typeface="David" panose="020E0502060401010101" pitchFamily="34" charset="-79"/>
                <a:ea typeface="Times New Roman" panose="02020603050405020304" pitchFamily="18" charset="0"/>
                <a:cs typeface="David" panose="020E0502060401010101" pitchFamily="34" charset="-79"/>
              </a:rPr>
              <a:t>Raspberry PI 4 Model B</a:t>
            </a:r>
            <a:endParaRPr lang="he-IL" sz="1400" dirty="0">
              <a:solidFill>
                <a:schemeClr val="tx1"/>
              </a:solidFill>
              <a:latin typeface="David" panose="020E0502060401010101" pitchFamily="34" charset="-79"/>
              <a:ea typeface="Times New Roman" panose="02020603050405020304" pitchFamily="18" charset="0"/>
              <a:cs typeface="David" panose="020E0502060401010101" pitchFamily="34" charset="-79"/>
            </a:endParaRPr>
          </a:p>
        </p:txBody>
      </p:sp>
      <p:sp>
        <p:nvSpPr>
          <p:cNvPr id="10" name="מלבן 24">
            <a:extLst>
              <a:ext uri="{FF2B5EF4-FFF2-40B4-BE49-F238E27FC236}">
                <a16:creationId xmlns:a16="http://schemas.microsoft.com/office/drawing/2014/main" id="{25E1F36F-67B0-5DFD-D5EE-59C5125BD520}"/>
              </a:ext>
            </a:extLst>
          </p:cNvPr>
          <p:cNvSpPr/>
          <p:nvPr/>
        </p:nvSpPr>
        <p:spPr>
          <a:xfrm>
            <a:off x="267419" y="2560304"/>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Intel RealSense D435 camera system</a:t>
            </a:r>
            <a:endParaRPr lang="he-IL" sz="1400" dirty="0">
              <a:solidFill>
                <a:schemeClr val="tx1"/>
              </a:solidFill>
              <a:latin typeface="David" panose="020E0502060401010101" pitchFamily="34" charset="-79"/>
              <a:cs typeface="David" panose="020E0502060401010101" pitchFamily="34" charset="-79"/>
            </a:endParaRPr>
          </a:p>
        </p:txBody>
      </p:sp>
      <p:sp>
        <p:nvSpPr>
          <p:cNvPr id="11" name="מלבן 24">
            <a:extLst>
              <a:ext uri="{FF2B5EF4-FFF2-40B4-BE49-F238E27FC236}">
                <a16:creationId xmlns:a16="http://schemas.microsoft.com/office/drawing/2014/main" id="{A0C3E9D7-1DB6-50FE-779F-50FB226C8B3D}"/>
              </a:ext>
            </a:extLst>
          </p:cNvPr>
          <p:cNvSpPr/>
          <p:nvPr/>
        </p:nvSpPr>
        <p:spPr>
          <a:xfrm>
            <a:off x="274114" y="3675230"/>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Rplidar: </a:t>
            </a:r>
            <a:r>
              <a:rPr lang="en-US" sz="1400" b="0" i="0" dirty="0">
                <a:solidFill>
                  <a:srgbClr val="0F1111"/>
                </a:solidFill>
                <a:effectLst/>
                <a:latin typeface="David" panose="020E0502060401010101" pitchFamily="34" charset="-79"/>
                <a:cs typeface="David" panose="020E0502060401010101" pitchFamily="34" charset="-79"/>
              </a:rPr>
              <a:t>LIDAR Sensor</a:t>
            </a:r>
          </a:p>
        </p:txBody>
      </p:sp>
      <p:sp>
        <p:nvSpPr>
          <p:cNvPr id="12" name="מלבן 24">
            <a:extLst>
              <a:ext uri="{FF2B5EF4-FFF2-40B4-BE49-F238E27FC236}">
                <a16:creationId xmlns:a16="http://schemas.microsoft.com/office/drawing/2014/main" id="{BE86B024-29D0-2041-4440-C2CAAD774374}"/>
              </a:ext>
            </a:extLst>
          </p:cNvPr>
          <p:cNvSpPr/>
          <p:nvPr/>
        </p:nvSpPr>
        <p:spPr>
          <a:xfrm>
            <a:off x="274114" y="4790156"/>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keyboard</a:t>
            </a:r>
          </a:p>
        </p:txBody>
      </p:sp>
      <p:sp>
        <p:nvSpPr>
          <p:cNvPr id="13" name="מלבן 24">
            <a:extLst>
              <a:ext uri="{FF2B5EF4-FFF2-40B4-BE49-F238E27FC236}">
                <a16:creationId xmlns:a16="http://schemas.microsoft.com/office/drawing/2014/main" id="{9CFF2DBF-479B-5BED-6C89-BD2DFCFFA682}"/>
              </a:ext>
            </a:extLst>
          </p:cNvPr>
          <p:cNvSpPr/>
          <p:nvPr/>
        </p:nvSpPr>
        <p:spPr>
          <a:xfrm>
            <a:off x="9747211" y="1339743"/>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Mouse</a:t>
            </a:r>
          </a:p>
        </p:txBody>
      </p:sp>
      <p:sp>
        <p:nvSpPr>
          <p:cNvPr id="14" name="מלבן 24">
            <a:extLst>
              <a:ext uri="{FF2B5EF4-FFF2-40B4-BE49-F238E27FC236}">
                <a16:creationId xmlns:a16="http://schemas.microsoft.com/office/drawing/2014/main" id="{2B7A8418-7584-1CBB-55BC-4961AE41C1AC}"/>
              </a:ext>
            </a:extLst>
          </p:cNvPr>
          <p:cNvSpPr/>
          <p:nvPr/>
        </p:nvSpPr>
        <p:spPr>
          <a:xfrm>
            <a:off x="9747211" y="2454669"/>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Arduino - M5STACK</a:t>
            </a:r>
            <a:endParaRPr lang="he-IL" sz="1400" dirty="0">
              <a:solidFill>
                <a:schemeClr val="tx1"/>
              </a:solidFill>
              <a:latin typeface="David" panose="020E0502060401010101" pitchFamily="34" charset="-79"/>
              <a:cs typeface="David" panose="020E0502060401010101" pitchFamily="34" charset="-79"/>
            </a:endParaRPr>
          </a:p>
        </p:txBody>
      </p:sp>
      <p:sp>
        <p:nvSpPr>
          <p:cNvPr id="15" name="מלבן 24">
            <a:extLst>
              <a:ext uri="{FF2B5EF4-FFF2-40B4-BE49-F238E27FC236}">
                <a16:creationId xmlns:a16="http://schemas.microsoft.com/office/drawing/2014/main" id="{87CEA132-E591-B7E4-760B-9404B8AC36ED}"/>
              </a:ext>
            </a:extLst>
          </p:cNvPr>
          <p:cNvSpPr/>
          <p:nvPr/>
        </p:nvSpPr>
        <p:spPr>
          <a:xfrm>
            <a:off x="9753906" y="3569595"/>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HDMI type Display</a:t>
            </a:r>
            <a:endParaRPr lang="he-IL" sz="1400" dirty="0">
              <a:solidFill>
                <a:schemeClr val="tx1"/>
              </a:solidFill>
              <a:latin typeface="David" panose="020E0502060401010101" pitchFamily="34" charset="-79"/>
              <a:cs typeface="David" panose="020E0502060401010101" pitchFamily="34" charset="-79"/>
            </a:endParaRPr>
          </a:p>
        </p:txBody>
      </p:sp>
      <p:sp>
        <p:nvSpPr>
          <p:cNvPr id="16" name="מלבן 24">
            <a:extLst>
              <a:ext uri="{FF2B5EF4-FFF2-40B4-BE49-F238E27FC236}">
                <a16:creationId xmlns:a16="http://schemas.microsoft.com/office/drawing/2014/main" id="{94D9673B-BB69-5874-16C8-9C0E3555AA33}"/>
              </a:ext>
            </a:extLst>
          </p:cNvPr>
          <p:cNvSpPr/>
          <p:nvPr/>
        </p:nvSpPr>
        <p:spPr>
          <a:xfrm>
            <a:off x="9753906" y="4684521"/>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0.91 inch OLED Display Module</a:t>
            </a:r>
          </a:p>
        </p:txBody>
      </p:sp>
      <p:cxnSp>
        <p:nvCxnSpPr>
          <p:cNvPr id="26" name="Connector: Elbow 25">
            <a:extLst>
              <a:ext uri="{FF2B5EF4-FFF2-40B4-BE49-F238E27FC236}">
                <a16:creationId xmlns:a16="http://schemas.microsoft.com/office/drawing/2014/main" id="{7679856A-FA0F-3F3C-4590-00910E90FB72}"/>
              </a:ext>
            </a:extLst>
          </p:cNvPr>
          <p:cNvCxnSpPr>
            <a:cxnSpLocks/>
            <a:stCxn id="12" idx="2"/>
          </p:cNvCxnSpPr>
          <p:nvPr/>
        </p:nvCxnSpPr>
        <p:spPr>
          <a:xfrm rot="5400000" flipH="1" flipV="1">
            <a:off x="3373067" y="3182197"/>
            <a:ext cx="504646" cy="4729853"/>
          </a:xfrm>
          <a:prstGeom prst="bentConnector4">
            <a:avLst>
              <a:gd name="adj1" fmla="val -45299"/>
              <a:gd name="adj2" fmla="val 999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1C5D1A0-3672-7647-3577-23F100E1DB70}"/>
              </a:ext>
            </a:extLst>
          </p:cNvPr>
          <p:cNvCxnSpPr>
            <a:cxnSpLocks/>
            <a:stCxn id="11" idx="3"/>
          </p:cNvCxnSpPr>
          <p:nvPr/>
        </p:nvCxnSpPr>
        <p:spPr>
          <a:xfrm>
            <a:off x="2246813" y="4179876"/>
            <a:ext cx="1178176" cy="793177"/>
          </a:xfrm>
          <a:prstGeom prst="bentConnector3">
            <a:avLst>
              <a:gd name="adj1" fmla="val 2208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91F982D-52E3-75AC-266E-590403DA99A5}"/>
              </a:ext>
            </a:extLst>
          </p:cNvPr>
          <p:cNvCxnSpPr>
            <a:cxnSpLocks/>
          </p:cNvCxnSpPr>
          <p:nvPr/>
        </p:nvCxnSpPr>
        <p:spPr>
          <a:xfrm>
            <a:off x="2246813" y="3353481"/>
            <a:ext cx="986350" cy="96165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02A7B41-8C2C-9395-6E94-E5B0B4AA5123}"/>
              </a:ext>
            </a:extLst>
          </p:cNvPr>
          <p:cNvCxnSpPr>
            <a:cxnSpLocks/>
          </p:cNvCxnSpPr>
          <p:nvPr/>
        </p:nvCxnSpPr>
        <p:spPr>
          <a:xfrm>
            <a:off x="2246813" y="2272889"/>
            <a:ext cx="2164766" cy="2130443"/>
          </a:xfrm>
          <a:prstGeom prst="bentConnector3">
            <a:avLst>
              <a:gd name="adj1" fmla="val 848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D3363-4F4A-4D7E-7E92-FCBE914B8F89}"/>
              </a:ext>
            </a:extLst>
          </p:cNvPr>
          <p:cNvCxnSpPr>
            <a:cxnSpLocks/>
            <a:stCxn id="13" idx="1"/>
          </p:cNvCxnSpPr>
          <p:nvPr/>
        </p:nvCxnSpPr>
        <p:spPr>
          <a:xfrm rot="10800000" flipV="1">
            <a:off x="7090611" y="1844388"/>
            <a:ext cx="2656600" cy="22298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721FA57-A7B1-AE44-536A-2D6657BFFE93}"/>
              </a:ext>
            </a:extLst>
          </p:cNvPr>
          <p:cNvCxnSpPr>
            <a:cxnSpLocks/>
          </p:cNvCxnSpPr>
          <p:nvPr/>
        </p:nvCxnSpPr>
        <p:spPr>
          <a:xfrm rot="10800000" flipV="1">
            <a:off x="8181476" y="3211637"/>
            <a:ext cx="1559040" cy="147288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BD65C54-CBE9-50A5-6A63-5D5F4A17CBA8}"/>
              </a:ext>
            </a:extLst>
          </p:cNvPr>
          <p:cNvCxnSpPr>
            <a:cxnSpLocks/>
          </p:cNvCxnSpPr>
          <p:nvPr/>
        </p:nvCxnSpPr>
        <p:spPr>
          <a:xfrm rot="10800000">
            <a:off x="7090612" y="2686656"/>
            <a:ext cx="2663295" cy="1478556"/>
          </a:xfrm>
          <a:prstGeom prst="bentConnector3">
            <a:avLst>
              <a:gd name="adj1" fmla="val 1145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9A4A33FB-A4E2-0C8F-BF3C-687B303F4D56}"/>
              </a:ext>
            </a:extLst>
          </p:cNvPr>
          <p:cNvCxnSpPr>
            <a:cxnSpLocks/>
          </p:cNvCxnSpPr>
          <p:nvPr/>
        </p:nvCxnSpPr>
        <p:spPr>
          <a:xfrm rot="10800000">
            <a:off x="4362657" y="4596744"/>
            <a:ext cx="5404641" cy="841531"/>
          </a:xfrm>
          <a:prstGeom prst="bentConnector3">
            <a:avLst>
              <a:gd name="adj1" fmla="val 1009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7AE5CF6-B1E3-C445-B0F2-421C43C0A846}"/>
              </a:ext>
            </a:extLst>
          </p:cNvPr>
          <p:cNvGrpSpPr/>
          <p:nvPr/>
        </p:nvGrpSpPr>
        <p:grpSpPr>
          <a:xfrm>
            <a:off x="7776164" y="5738657"/>
            <a:ext cx="3943746" cy="1009292"/>
            <a:chOff x="7776164" y="5738657"/>
            <a:chExt cx="3943746" cy="1009292"/>
          </a:xfrm>
        </p:grpSpPr>
        <p:sp>
          <p:nvSpPr>
            <p:cNvPr id="72" name="מלבן 24">
              <a:extLst>
                <a:ext uri="{FF2B5EF4-FFF2-40B4-BE49-F238E27FC236}">
                  <a16:creationId xmlns:a16="http://schemas.microsoft.com/office/drawing/2014/main" id="{B5154E33-D34A-14CD-C1A3-08FC4232CCF2}"/>
                </a:ext>
              </a:extLst>
            </p:cNvPr>
            <p:cNvSpPr/>
            <p:nvPr/>
          </p:nvSpPr>
          <p:spPr>
            <a:xfrm>
              <a:off x="9747211"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r>
                <a:rPr lang="he-IL" sz="1100" dirty="0">
                  <a:solidFill>
                    <a:schemeClr val="tx1"/>
                  </a:solidFill>
                  <a:latin typeface="David" panose="020E0502060401010101" pitchFamily="34" charset="-79"/>
                  <a:cs typeface="David" panose="020E0502060401010101" pitchFamily="34" charset="-79"/>
                </a:rPr>
                <a:t>הערה: חיבור ה</a:t>
              </a:r>
              <a:r>
                <a:rPr lang="en-US" sz="1100" dirty="0">
                  <a:solidFill>
                    <a:schemeClr val="tx1"/>
                  </a:solidFill>
                  <a:latin typeface="David" panose="020E0502060401010101" pitchFamily="34" charset="-79"/>
                  <a:cs typeface="David" panose="020E0502060401010101" pitchFamily="34" charset="-79"/>
                </a:rPr>
                <a:t>Oled </a:t>
              </a:r>
              <a:r>
                <a:rPr lang="he-IL" sz="1100" dirty="0">
                  <a:solidFill>
                    <a:schemeClr val="tx1"/>
                  </a:solidFill>
                  <a:latin typeface="David" panose="020E0502060401010101" pitchFamily="34" charset="-79"/>
                  <a:cs typeface="David" panose="020E0502060401010101" pitchFamily="34" charset="-79"/>
                </a:rPr>
                <a:t> נעשה באופן המתואר בשקופית הקודמת</a:t>
              </a:r>
              <a:endParaRPr lang="en-US" sz="1100" dirty="0">
                <a:solidFill>
                  <a:schemeClr val="tx1"/>
                </a:solidFill>
                <a:latin typeface="David" panose="020E0502060401010101" pitchFamily="34" charset="-79"/>
                <a:cs typeface="David" panose="020E0502060401010101" pitchFamily="34" charset="-79"/>
              </a:endParaRPr>
            </a:p>
          </p:txBody>
        </p:sp>
        <p:grpSp>
          <p:nvGrpSpPr>
            <p:cNvPr id="74" name="Group 73">
              <a:extLst>
                <a:ext uri="{FF2B5EF4-FFF2-40B4-BE49-F238E27FC236}">
                  <a16:creationId xmlns:a16="http://schemas.microsoft.com/office/drawing/2014/main" id="{C890F240-C44D-79DF-A821-E9D209C77CD2}"/>
                </a:ext>
              </a:extLst>
            </p:cNvPr>
            <p:cNvGrpSpPr/>
            <p:nvPr/>
          </p:nvGrpSpPr>
          <p:grpSpPr>
            <a:xfrm>
              <a:off x="7776164" y="5738657"/>
              <a:ext cx="1972699" cy="1009291"/>
              <a:chOff x="7195126" y="5738658"/>
              <a:chExt cx="1972699" cy="1009291"/>
            </a:xfrm>
          </p:grpSpPr>
          <p:sp>
            <p:nvSpPr>
              <p:cNvPr id="73" name="מלבן 24">
                <a:extLst>
                  <a:ext uri="{FF2B5EF4-FFF2-40B4-BE49-F238E27FC236}">
                    <a16:creationId xmlns:a16="http://schemas.microsoft.com/office/drawing/2014/main" id="{9722E6DE-6DFC-714D-CDF9-207C9DFCD8B0}"/>
                  </a:ext>
                </a:extLst>
              </p:cNvPr>
              <p:cNvSpPr/>
              <p:nvPr/>
            </p:nvSpPr>
            <p:spPr>
              <a:xfrm>
                <a:off x="7195126"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endParaRPr lang="en-US" sz="1100" dirty="0">
                  <a:solidFill>
                    <a:schemeClr val="tx1"/>
                  </a:solidFill>
                  <a:latin typeface="David" panose="020E0502060401010101" pitchFamily="34" charset="-79"/>
                  <a:cs typeface="David" panose="020E0502060401010101" pitchFamily="34" charset="-79"/>
                </a:endParaRPr>
              </a:p>
            </p:txBody>
          </p:sp>
          <p:pic>
            <p:nvPicPr>
              <p:cNvPr id="71" name="Picture 70">
                <a:extLst>
                  <a:ext uri="{FF2B5EF4-FFF2-40B4-BE49-F238E27FC236}">
                    <a16:creationId xmlns:a16="http://schemas.microsoft.com/office/drawing/2014/main" id="{D335E917-6BAF-C264-EDCE-8FE5016732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03" t="36065" r="9101" b="13329"/>
              <a:stretch/>
            </p:blipFill>
            <p:spPr bwMode="auto">
              <a:xfrm>
                <a:off x="7589744" y="5814134"/>
                <a:ext cx="1325694" cy="860368"/>
              </a:xfrm>
              <a:prstGeom prst="rect">
                <a:avLst/>
              </a:prstGeom>
              <a:noFill/>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1309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2839" y="365606"/>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תוכנה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0" name="Content Placeholder 4">
            <a:extLst>
              <a:ext uri="{FF2B5EF4-FFF2-40B4-BE49-F238E27FC236}">
                <a16:creationId xmlns:a16="http://schemas.microsoft.com/office/drawing/2014/main" id="{6B8BE36E-F4B0-FBB5-294D-FF87638BE164}"/>
              </a:ext>
            </a:extLst>
          </p:cNvPr>
          <p:cNvSpPr>
            <a:spLocks noGrp="1"/>
          </p:cNvSpPr>
          <p:nvPr>
            <p:ph idx="1"/>
          </p:nvPr>
        </p:nvSpPr>
        <p:spPr>
          <a:xfrm>
            <a:off x="770792" y="1060814"/>
            <a:ext cx="10650415" cy="841491"/>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ea typeface="Times New Roman" panose="02020603050405020304" pitchFamily="18" charset="0"/>
                <a:cs typeface="David" panose="020E0502060401010101" pitchFamily="34" charset="-79"/>
              </a:rPr>
              <a:t>כלל התוכנה נכתבה ב 3</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תחילה ביצענו התקנה של שפת התכנות על גבי ה</a:t>
            </a:r>
            <a:r>
              <a:rPr lang="en-US" sz="1800" dirty="0">
                <a:latin typeface="David" panose="020E0502060401010101" pitchFamily="34" charset="-79"/>
                <a:ea typeface="Times New Roman" panose="02020603050405020304" pitchFamily="18" charset="0"/>
                <a:cs typeface="David" panose="020E0502060401010101" pitchFamily="34" charset="-79"/>
              </a:rPr>
              <a:t>Raspberry Pi</a:t>
            </a:r>
            <a:r>
              <a:rPr lang="he-IL" sz="1800" dirty="0">
                <a:latin typeface="David" panose="020E0502060401010101" pitchFamily="34" charset="-79"/>
                <a:ea typeface="Times New Roman" panose="02020603050405020304" pitchFamily="18" charset="0"/>
                <a:cs typeface="David" panose="020E0502060401010101" pitchFamily="34" charset="-79"/>
              </a:rPr>
              <a:t> ולאחר מכן כתבנו תוכניות </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נפרדות עבור כל בדיקה שנדרשנו לבצע. </a:t>
            </a:r>
          </a:p>
          <a:p>
            <a:pPr marL="0" marR="0" lvl="0" indent="0" algn="just" rtl="1">
              <a:lnSpc>
                <a:spcPct val="150000"/>
              </a:lnSpc>
              <a:spcBef>
                <a:spcPts val="600"/>
              </a:spcBef>
              <a:spcAft>
                <a:spcPts val="600"/>
              </a:spcAft>
              <a:buNone/>
            </a:pPr>
            <a:endParaRPr lang="en-US" sz="1800" dirty="0">
              <a:highlight>
                <a:srgbClr val="FFFF00"/>
              </a:highligh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he-IL" sz="1800" b="1" dirty="0">
              <a:latin typeface="David" panose="020E0502060401010101" pitchFamily="34" charset="-79"/>
              <a:cs typeface="David" panose="020E0502060401010101" pitchFamily="34" charset="-79"/>
            </a:endParaRPr>
          </a:p>
          <a:p>
            <a:pPr marL="0" indent="0">
              <a:lnSpc>
                <a:spcPct val="107000"/>
              </a:lnSpc>
              <a:spcBef>
                <a:spcPts val="0"/>
              </a:spcBef>
              <a:spcAft>
                <a:spcPts val="800"/>
              </a:spcAft>
              <a:buNone/>
              <a:tabLst>
                <a:tab pos="0" algn="l"/>
              </a:tabLst>
            </a:pP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sp>
        <p:nvSpPr>
          <p:cNvPr id="12" name="TextBox 11">
            <a:extLst>
              <a:ext uri="{FF2B5EF4-FFF2-40B4-BE49-F238E27FC236}">
                <a16:creationId xmlns:a16="http://schemas.microsoft.com/office/drawing/2014/main" id="{E51B3550-143E-5C2A-93BF-C688828C9AA0}"/>
              </a:ext>
            </a:extLst>
          </p:cNvPr>
          <p:cNvSpPr txBox="1"/>
          <p:nvPr/>
        </p:nvSpPr>
        <p:spPr>
          <a:xfrm>
            <a:off x="7723632" y="2168036"/>
            <a:ext cx="2543175"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המצלמה:</a:t>
            </a:r>
          </a:p>
        </p:txBody>
      </p:sp>
      <p:sp>
        <p:nvSpPr>
          <p:cNvPr id="13" name="TextBox 12">
            <a:extLst>
              <a:ext uri="{FF2B5EF4-FFF2-40B4-BE49-F238E27FC236}">
                <a16:creationId xmlns:a16="http://schemas.microsoft.com/office/drawing/2014/main" id="{674BA4F9-658F-8FBD-4ED2-7DFB27CF357E}"/>
              </a:ext>
            </a:extLst>
          </p:cNvPr>
          <p:cNvSpPr txBox="1"/>
          <p:nvPr/>
        </p:nvSpPr>
        <p:spPr>
          <a:xfrm>
            <a:off x="770792" y="5038725"/>
            <a:ext cx="10650415" cy="2058640"/>
          </a:xfrm>
          <a:prstGeom prst="rect">
            <a:avLst/>
          </a:prstGeom>
          <a:noFill/>
        </p:spPr>
        <p:txBody>
          <a:bodyPr wrap="square" rtlCol="1">
            <a:spAutoFit/>
          </a:bodyPr>
          <a:lstStyle/>
          <a:p>
            <a:pPr marL="0" marR="0" lvl="0" indent="0" algn="just" rtl="1">
              <a:lnSpc>
                <a:spcPct val="150000"/>
              </a:lnSpc>
              <a:spcBef>
                <a:spcPts val="600"/>
              </a:spcBef>
              <a:spcAft>
                <a:spcPts val="600"/>
              </a:spcAft>
              <a:buNone/>
            </a:pPr>
            <a:r>
              <a:rPr lang="he-IL" sz="1800" u="sng" dirty="0">
                <a:latin typeface="David" panose="020E0502060401010101" pitchFamily="34" charset="-79"/>
                <a:cs typeface="David" panose="020E0502060401010101" pitchFamily="34" charset="-79"/>
              </a:rPr>
              <a:t>ספריות רלוונטיות שנעשו בהן שימוש:</a:t>
            </a:r>
            <a:endParaRPr lang="en-US" sz="1800" u="sng"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Lidar: </a:t>
            </a:r>
            <a:r>
              <a:rPr lang="pt-BR" sz="1800" dirty="0">
                <a:latin typeface="David" panose="020E0502060401010101" pitchFamily="34" charset="-79"/>
                <a:ea typeface="Calibri" panose="020F0502020204030204" pitchFamily="34" charset="0"/>
                <a:cs typeface="David" panose="020E0502060401010101" pitchFamily="34" charset="-79"/>
              </a:rPr>
              <a:t>os, Pygame, Rplidar, serial.serialutil</a:t>
            </a:r>
          </a:p>
          <a:p>
            <a:pPr>
              <a:lnSpc>
                <a:spcPct val="107000"/>
              </a:lnSpc>
              <a:spcBef>
                <a:spcPts val="0"/>
              </a:spcBef>
              <a:spcAft>
                <a:spcPts val="800"/>
              </a:spcAft>
              <a:tabLst>
                <a:tab pos="0" algn="l"/>
              </a:tabLst>
            </a:pPr>
            <a:r>
              <a:rPr lang="pt-BR" sz="1800" dirty="0">
                <a:latin typeface="David" panose="020E0502060401010101" pitchFamily="34" charset="-79"/>
                <a:ea typeface="Calibri" panose="020F0502020204030204" pitchFamily="34" charset="0"/>
                <a:cs typeface="David" panose="020E0502060401010101" pitchFamily="34" charset="-79"/>
              </a:rPr>
              <a:t>For Camera: </a:t>
            </a:r>
            <a:r>
              <a:rPr lang="en-US" sz="1800" dirty="0">
                <a:latin typeface="David" panose="020E0502060401010101" pitchFamily="34" charset="-79"/>
                <a:ea typeface="Calibri" panose="020F0502020204030204" pitchFamily="34" charset="0"/>
                <a:cs typeface="David" panose="020E0502060401010101" pitchFamily="34" charset="-79"/>
              </a:rPr>
              <a:t>time, Pyrealsense2, Cv2, </a:t>
            </a:r>
            <a:r>
              <a:rPr lang="en-US" sz="1800" dirty="0" err="1">
                <a:latin typeface="David" panose="020E0502060401010101" pitchFamily="34" charset="-79"/>
                <a:ea typeface="Calibri" panose="020F0502020204030204" pitchFamily="34" charset="0"/>
                <a:cs typeface="David" panose="020E0502060401010101" pitchFamily="34" charset="-79"/>
              </a:rPr>
              <a:t>Numpy</a:t>
            </a:r>
            <a:r>
              <a:rPr lang="en-US" sz="1800" dirty="0">
                <a:latin typeface="David" panose="020E0502060401010101" pitchFamily="34" charset="-79"/>
                <a:ea typeface="Calibri" panose="020F0502020204030204" pitchFamily="34" charset="0"/>
                <a:cs typeface="David" panose="020E0502060401010101" pitchFamily="34" charset="-79"/>
              </a:rPr>
              <a:t>, </a:t>
            </a:r>
            <a:r>
              <a:rPr lang="en-US" sz="1800" dirty="0" err="1">
                <a:latin typeface="David" panose="020E0502060401010101" pitchFamily="34" charset="-79"/>
                <a:ea typeface="Calibri" panose="020F0502020204030204" pitchFamily="34" charset="0"/>
                <a:cs typeface="David" panose="020E0502060401010101" pitchFamily="34" charset="-79"/>
              </a:rPr>
              <a:t>realsense_depth</a:t>
            </a: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M5stack: </a:t>
            </a:r>
            <a:r>
              <a:rPr lang="en-US" sz="1800" dirty="0" err="1">
                <a:effectLst/>
                <a:latin typeface="David" panose="020E0502060401010101" pitchFamily="34" charset="-79"/>
                <a:ea typeface="Calibri" panose="020F0502020204030204" pitchFamily="34" charset="0"/>
                <a:cs typeface="David" panose="020E0502060401010101" pitchFamily="34" charset="-79"/>
              </a:rPr>
              <a:t>Pyserial</a:t>
            </a:r>
            <a:r>
              <a:rPr lang="en-US" sz="1800" dirty="0">
                <a:effectLst/>
                <a:latin typeface="David" panose="020E0502060401010101" pitchFamily="34" charset="-79"/>
                <a:ea typeface="Calibri" panose="020F0502020204030204" pitchFamily="34" charset="0"/>
                <a:cs typeface="David" panose="020E0502060401010101" pitchFamily="34" charset="-79"/>
              </a:rPr>
              <a:t>, Matplotlib, Pywin32, </a:t>
            </a:r>
            <a:r>
              <a:rPr lang="en-US" sz="1800" dirty="0" err="1">
                <a:effectLst/>
                <a:latin typeface="David" panose="020E0502060401010101" pitchFamily="34" charset="-79"/>
                <a:ea typeface="Calibri" panose="020F0502020204030204" pitchFamily="34" charset="0"/>
                <a:cs typeface="David" panose="020E0502060401010101" pitchFamily="34" charset="-79"/>
              </a:rPr>
              <a:t>Scipy</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endParaRPr lang="he-IL" dirty="0"/>
          </a:p>
        </p:txBody>
      </p:sp>
      <p:sp>
        <p:nvSpPr>
          <p:cNvPr id="14" name="TextBox 13">
            <a:extLst>
              <a:ext uri="{FF2B5EF4-FFF2-40B4-BE49-F238E27FC236}">
                <a16:creationId xmlns:a16="http://schemas.microsoft.com/office/drawing/2014/main" id="{79B3CA00-6C19-6AFF-901D-E6F85622039E}"/>
              </a:ext>
            </a:extLst>
          </p:cNvPr>
          <p:cNvSpPr txBox="1"/>
          <p:nvPr/>
        </p:nvSpPr>
        <p:spPr>
          <a:xfrm>
            <a:off x="1171575" y="2082098"/>
            <a:ext cx="3686701"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a:t>
            </a:r>
            <a:r>
              <a:rPr lang="en-US" dirty="0">
                <a:latin typeface="David" panose="020E0502060401010101" pitchFamily="34" charset="-79"/>
                <a:cs typeface="David" panose="020E0502060401010101" pitchFamily="34" charset="-79"/>
              </a:rPr>
              <a:t> LIDAR</a:t>
            </a:r>
            <a:r>
              <a:rPr lang="he-IL" dirty="0">
                <a:latin typeface="David" panose="020E0502060401010101" pitchFamily="34" charset="-79"/>
                <a:cs typeface="David" panose="020E0502060401010101" pitchFamily="34" charset="-79"/>
              </a:rPr>
              <a:t> וה-</a:t>
            </a:r>
            <a:r>
              <a:rPr lang="en-US" dirty="0">
                <a:latin typeface="David" panose="020E0502060401010101" pitchFamily="34" charset="-79"/>
                <a:cs typeface="David" panose="020E0502060401010101" pitchFamily="34" charset="-79"/>
              </a:rPr>
              <a:t>OLED</a:t>
            </a:r>
            <a:r>
              <a:rPr lang="he-IL" dirty="0">
                <a:latin typeface="David" panose="020E0502060401010101" pitchFamily="34" charset="-79"/>
                <a:cs typeface="David" panose="020E0502060401010101" pitchFamily="34" charset="-79"/>
              </a:rPr>
              <a:t>:</a:t>
            </a:r>
          </a:p>
        </p:txBody>
      </p:sp>
      <p:grpSp>
        <p:nvGrpSpPr>
          <p:cNvPr id="15" name="Group 14">
            <a:extLst>
              <a:ext uri="{FF2B5EF4-FFF2-40B4-BE49-F238E27FC236}">
                <a16:creationId xmlns:a16="http://schemas.microsoft.com/office/drawing/2014/main" id="{86FE2938-76FE-B616-0F15-1598293953DA}"/>
              </a:ext>
            </a:extLst>
          </p:cNvPr>
          <p:cNvGrpSpPr/>
          <p:nvPr/>
        </p:nvGrpSpPr>
        <p:grpSpPr>
          <a:xfrm>
            <a:off x="7723632" y="2591201"/>
            <a:ext cx="3040068" cy="2204462"/>
            <a:chOff x="3656457" y="1281722"/>
            <a:chExt cx="3040068" cy="2204462"/>
          </a:xfrm>
        </p:grpSpPr>
        <p:sp>
          <p:nvSpPr>
            <p:cNvPr id="16" name="מלבן 7">
              <a:extLst>
                <a:ext uri="{FF2B5EF4-FFF2-40B4-BE49-F238E27FC236}">
                  <a16:creationId xmlns:a16="http://schemas.microsoft.com/office/drawing/2014/main" id="{EB9A74EF-CEA1-4F0B-576C-B22D1FD33311}"/>
                </a:ext>
              </a:extLst>
            </p:cNvPr>
            <p:cNvSpPr/>
            <p:nvPr/>
          </p:nvSpPr>
          <p:spPr>
            <a:xfrm>
              <a:off x="3656566" y="1281722"/>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17" name="מלבן 8">
              <a:extLst>
                <a:ext uri="{FF2B5EF4-FFF2-40B4-BE49-F238E27FC236}">
                  <a16:creationId xmlns:a16="http://schemas.microsoft.com/office/drawing/2014/main" id="{4F660AD5-9652-6AC6-8D60-5B6F73D056A0}"/>
                </a:ext>
              </a:extLst>
            </p:cNvPr>
            <p:cNvSpPr/>
            <p:nvPr/>
          </p:nvSpPr>
          <p:spPr>
            <a:xfrm>
              <a:off x="3656459" y="217787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קובץ הפיתון</a:t>
              </a:r>
              <a:endParaRPr lang="en-US" sz="1600" dirty="0">
                <a:solidFill>
                  <a:schemeClr val="tx1"/>
                </a:solidFill>
                <a:latin typeface="David" panose="020E0502060401010101" pitchFamily="34" charset="-79"/>
                <a:cs typeface="David" panose="020E0502060401010101" pitchFamily="34" charset="-79"/>
              </a:endParaRPr>
            </a:p>
          </p:txBody>
        </p:sp>
        <p:sp>
          <p:nvSpPr>
            <p:cNvPr id="18" name="מלבן 9">
              <a:extLst>
                <a:ext uri="{FF2B5EF4-FFF2-40B4-BE49-F238E27FC236}">
                  <a16:creationId xmlns:a16="http://schemas.microsoft.com/office/drawing/2014/main" id="{D92E3FDB-47F7-11F6-2557-B4FFF8955053}"/>
                </a:ext>
              </a:extLst>
            </p:cNvPr>
            <p:cNvSpPr/>
            <p:nvPr/>
          </p:nvSpPr>
          <p:spPr>
            <a:xfrm>
              <a:off x="3656457" y="307403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19" name="Straight Arrow Connector 18">
              <a:extLst>
                <a:ext uri="{FF2B5EF4-FFF2-40B4-BE49-F238E27FC236}">
                  <a16:creationId xmlns:a16="http://schemas.microsoft.com/office/drawing/2014/main" id="{A6409663-FD5B-DD65-9C0F-7149221BCCAB}"/>
                </a:ext>
              </a:extLst>
            </p:cNvPr>
            <p:cNvCxnSpPr>
              <a:stCxn id="16" idx="2"/>
              <a:endCxn id="17" idx="0"/>
            </p:cNvCxnSpPr>
            <p:nvPr/>
          </p:nvCxnSpPr>
          <p:spPr>
            <a:xfrm flipH="1">
              <a:off x="5176439" y="1693870"/>
              <a:ext cx="107"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24CBB5-30E7-B721-89A5-6B517E334374}"/>
                </a:ext>
              </a:extLst>
            </p:cNvPr>
            <p:cNvCxnSpPr>
              <a:cxnSpLocks/>
              <a:stCxn id="17" idx="2"/>
              <a:endCxn id="18" idx="0"/>
            </p:cNvCxnSpPr>
            <p:nvPr/>
          </p:nvCxnSpPr>
          <p:spPr>
            <a:xfrm flipH="1">
              <a:off x="5176437" y="2590027"/>
              <a:ext cx="2"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CB5EF6E6-2B3C-82FD-27E4-FCED59095EA3}"/>
              </a:ext>
            </a:extLst>
          </p:cNvPr>
          <p:cNvGrpSpPr/>
          <p:nvPr/>
        </p:nvGrpSpPr>
        <p:grpSpPr>
          <a:xfrm>
            <a:off x="1672859" y="2472181"/>
            <a:ext cx="3039960" cy="2663115"/>
            <a:chOff x="3615066" y="4127220"/>
            <a:chExt cx="3039960" cy="2663115"/>
          </a:xfrm>
        </p:grpSpPr>
        <p:sp>
          <p:nvSpPr>
            <p:cNvPr id="22" name="מלבן 15">
              <a:extLst>
                <a:ext uri="{FF2B5EF4-FFF2-40B4-BE49-F238E27FC236}">
                  <a16:creationId xmlns:a16="http://schemas.microsoft.com/office/drawing/2014/main" id="{2653C8A2-2365-B2CD-A602-33B4E4244282}"/>
                </a:ext>
              </a:extLst>
            </p:cNvPr>
            <p:cNvSpPr/>
            <p:nvPr/>
          </p:nvSpPr>
          <p:spPr>
            <a:xfrm>
              <a:off x="3615067" y="4127220"/>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3" name="מלבן 16">
              <a:extLst>
                <a:ext uri="{FF2B5EF4-FFF2-40B4-BE49-F238E27FC236}">
                  <a16:creationId xmlns:a16="http://schemas.microsoft.com/office/drawing/2014/main" id="{A8714D33-C0FB-E4F2-5F86-176605CF9E11}"/>
                </a:ext>
              </a:extLst>
            </p:cNvPr>
            <p:cNvSpPr/>
            <p:nvPr/>
          </p:nvSpPr>
          <p:spPr>
            <a:xfrm>
              <a:off x="3615066" y="566809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קבצי הפיתון דרך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4" name="מלבן 17">
              <a:extLst>
                <a:ext uri="{FF2B5EF4-FFF2-40B4-BE49-F238E27FC236}">
                  <a16:creationId xmlns:a16="http://schemas.microsoft.com/office/drawing/2014/main" id="{DE70865A-C64F-B25E-F870-E4AED492753B}"/>
                </a:ext>
              </a:extLst>
            </p:cNvPr>
            <p:cNvSpPr/>
            <p:nvPr/>
          </p:nvSpPr>
          <p:spPr>
            <a:xfrm>
              <a:off x="3615067" y="489148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סביבה וירטואלית לפי המדריך בספר הפרויקט</a:t>
              </a:r>
              <a:endParaRPr lang="en-US" sz="1600" dirty="0">
                <a:solidFill>
                  <a:schemeClr val="tx1"/>
                </a:solidFill>
                <a:latin typeface="David" panose="020E0502060401010101" pitchFamily="34" charset="-79"/>
                <a:cs typeface="David" panose="020E0502060401010101" pitchFamily="34" charset="-79"/>
              </a:endParaRPr>
            </a:p>
          </p:txBody>
        </p:sp>
        <p:sp>
          <p:nvSpPr>
            <p:cNvPr id="25" name="מלבן 18">
              <a:extLst>
                <a:ext uri="{FF2B5EF4-FFF2-40B4-BE49-F238E27FC236}">
                  <a16:creationId xmlns:a16="http://schemas.microsoft.com/office/drawing/2014/main" id="{49DF4E0A-AC01-22D4-6A9C-8783B7D58C45}"/>
                </a:ext>
              </a:extLst>
            </p:cNvPr>
            <p:cNvSpPr/>
            <p:nvPr/>
          </p:nvSpPr>
          <p:spPr>
            <a:xfrm>
              <a:off x="3615067" y="6378187"/>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26" name="Straight Arrow Connector 25">
              <a:extLst>
                <a:ext uri="{FF2B5EF4-FFF2-40B4-BE49-F238E27FC236}">
                  <a16:creationId xmlns:a16="http://schemas.microsoft.com/office/drawing/2014/main" id="{659D7565-F1E0-559D-9DEF-918E6EB0483A}"/>
                </a:ext>
              </a:extLst>
            </p:cNvPr>
            <p:cNvCxnSpPr>
              <a:cxnSpLocks/>
              <a:stCxn id="22" idx="2"/>
              <a:endCxn id="24" idx="0"/>
            </p:cNvCxnSpPr>
            <p:nvPr/>
          </p:nvCxnSpPr>
          <p:spPr>
            <a:xfrm>
              <a:off x="5135047" y="4539368"/>
              <a:ext cx="0" cy="3521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18AA18-40EB-BA75-2B54-D1EB526E1B86}"/>
                </a:ext>
              </a:extLst>
            </p:cNvPr>
            <p:cNvCxnSpPr>
              <a:cxnSpLocks/>
              <a:stCxn id="24" idx="2"/>
              <a:endCxn id="23" idx="0"/>
            </p:cNvCxnSpPr>
            <p:nvPr/>
          </p:nvCxnSpPr>
          <p:spPr>
            <a:xfrm flipH="1">
              <a:off x="5135046" y="5303637"/>
              <a:ext cx="1" cy="3644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89518CE-FB69-468F-FF86-6F5662C392AD}"/>
                </a:ext>
              </a:extLst>
            </p:cNvPr>
            <p:cNvCxnSpPr>
              <a:cxnSpLocks/>
              <a:stCxn id="23" idx="2"/>
              <a:endCxn id="25" idx="0"/>
            </p:cNvCxnSpPr>
            <p:nvPr/>
          </p:nvCxnSpPr>
          <p:spPr>
            <a:xfrm>
              <a:off x="5135046" y="6080244"/>
              <a:ext cx="1" cy="2979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59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4/11/2024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5" name="תיבת טקסט 11">
            <a:extLst>
              <a:ext uri="{FF2B5EF4-FFF2-40B4-BE49-F238E27FC236}">
                <a16:creationId xmlns:a16="http://schemas.microsoft.com/office/drawing/2014/main" id="{8324857C-2745-86C1-6A7E-73BBFBA97F58}"/>
              </a:ext>
            </a:extLst>
          </p:cNvPr>
          <p:cNvSpPr txBox="1"/>
          <p:nvPr/>
        </p:nvSpPr>
        <p:spPr>
          <a:xfrm>
            <a:off x="7665711" y="2590375"/>
            <a:ext cx="3789004" cy="1719702"/>
          </a:xfrm>
          <a:prstGeom prst="rect">
            <a:avLst/>
          </a:prstGeom>
          <a:noFill/>
        </p:spPr>
        <p:txBody>
          <a:bodyPr wrap="square">
            <a:spAutoFit/>
          </a:bodyPr>
          <a:lstStyle/>
          <a:p>
            <a:pPr marR="0" lvl="0" algn="ctr" rtl="1">
              <a:lnSpc>
                <a:spcPct val="150000"/>
              </a:lnSpc>
              <a:spcBef>
                <a:spcPts val="600"/>
              </a:spcBef>
              <a:spcAft>
                <a:spcPts val="600"/>
              </a:spcAft>
            </a:pPr>
            <a:r>
              <a:rPr lang="he-IL" u="sng" dirty="0">
                <a:latin typeface="David" panose="020E0502060401010101" pitchFamily="34" charset="-79"/>
                <a:ea typeface="Calibri" panose="020F0502020204030204" pitchFamily="34" charset="0"/>
                <a:cs typeface="David" panose="020E0502060401010101" pitchFamily="34" charset="-79"/>
              </a:rPr>
              <a:t>הצגת יכולות המצלמה:</a:t>
            </a:r>
            <a:r>
              <a:rPr lang="he-IL" dirty="0">
                <a:latin typeface="David" panose="020E0502060401010101" pitchFamily="34" charset="-79"/>
                <a:ea typeface="Calibri" panose="020F0502020204030204" pitchFamily="34" charset="0"/>
                <a:cs typeface="David" panose="020E0502060401010101" pitchFamily="34" charset="-79"/>
              </a:rPr>
              <a:t>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כדי לספק מידע עומק בזמן אמת עבור נקודה שנבחרה על ידי המשתמש.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16" name="Group 15">
            <a:extLst>
              <a:ext uri="{FF2B5EF4-FFF2-40B4-BE49-F238E27FC236}">
                <a16:creationId xmlns:a16="http://schemas.microsoft.com/office/drawing/2014/main" id="{0D5ED975-5145-7684-A2FF-3338A50627F4}"/>
              </a:ext>
            </a:extLst>
          </p:cNvPr>
          <p:cNvGrpSpPr/>
          <p:nvPr/>
        </p:nvGrpSpPr>
        <p:grpSpPr>
          <a:xfrm>
            <a:off x="7694517" y="4450380"/>
            <a:ext cx="3916020" cy="1785963"/>
            <a:chOff x="30511" y="217532"/>
            <a:chExt cx="5438896" cy="2010955"/>
          </a:xfrm>
        </p:grpSpPr>
        <p:pic>
          <p:nvPicPr>
            <p:cNvPr id="17" name="Picture 16" descr="A computer screen shot of a computer screen&#10;&#10;Description automatically generated">
              <a:extLst>
                <a:ext uri="{FF2B5EF4-FFF2-40B4-BE49-F238E27FC236}">
                  <a16:creationId xmlns:a16="http://schemas.microsoft.com/office/drawing/2014/main" id="{241C1750-0EE8-D037-C384-5496943256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38" t="49095" r="27156" b="7437"/>
            <a:stretch/>
          </p:blipFill>
          <p:spPr bwMode="auto">
            <a:xfrm>
              <a:off x="30511" y="217532"/>
              <a:ext cx="2698838" cy="2010955"/>
            </a:xfrm>
            <a:prstGeom prst="rect">
              <a:avLst/>
            </a:prstGeom>
            <a:noFill/>
            <a:ln>
              <a:noFill/>
            </a:ln>
            <a:extLst>
              <a:ext uri="{53640926-AAD7-44D8-BBD7-CCE9431645EC}">
                <a14:shadowObscured xmlns:a14="http://schemas.microsoft.com/office/drawing/2010/main"/>
              </a:ext>
            </a:extLst>
          </p:spPr>
        </p:pic>
        <p:pic>
          <p:nvPicPr>
            <p:cNvPr id="18" name="Picture 17" descr="A computer screen shot of a computer screen&#10;&#10;Description automatically generated">
              <a:extLst>
                <a:ext uri="{FF2B5EF4-FFF2-40B4-BE49-F238E27FC236}">
                  <a16:creationId xmlns:a16="http://schemas.microsoft.com/office/drawing/2014/main" id="{B77C455C-2E68-93E0-F3E6-14895841C0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528" t="49238" r="27318" b="6804"/>
            <a:stretch/>
          </p:blipFill>
          <p:spPr bwMode="auto">
            <a:xfrm>
              <a:off x="2772640" y="217532"/>
              <a:ext cx="2696767" cy="2010955"/>
            </a:xfrm>
            <a:prstGeom prst="rect">
              <a:avLst/>
            </a:prstGeom>
            <a:noFill/>
            <a:ln>
              <a:noFill/>
            </a:ln>
            <a:extLst>
              <a:ext uri="{53640926-AAD7-44D8-BBD7-CCE9431645EC}">
                <a14:shadowObscured xmlns:a14="http://schemas.microsoft.com/office/drawing/2010/main"/>
              </a:ext>
            </a:extLst>
          </p:spPr>
        </p:pic>
      </p:grpSp>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3" name="תיבת טקסט 11">
            <a:extLst>
              <a:ext uri="{FF2B5EF4-FFF2-40B4-BE49-F238E27FC236}">
                <a16:creationId xmlns:a16="http://schemas.microsoft.com/office/drawing/2014/main" id="{2B9F5C49-B4C6-3B22-2894-770720CB6AC1}"/>
              </a:ext>
            </a:extLst>
          </p:cNvPr>
          <p:cNvSpPr txBox="1"/>
          <p:nvPr/>
        </p:nvSpPr>
        <p:spPr>
          <a:xfrm>
            <a:off x="902043" y="1518916"/>
            <a:ext cx="10552672" cy="888705"/>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המצלמה- מטרתנו הייתה לבנות מבדקים שמציגים את יכולות המצלמה וליצו</a:t>
            </a:r>
            <a:r>
              <a:rPr lang="he-IL" dirty="0">
                <a:latin typeface="David" panose="020E0502060401010101" pitchFamily="34" charset="-79"/>
                <a:ea typeface="Calibri" panose="020F0502020204030204" pitchFamily="34" charset="0"/>
                <a:cs typeface="David" panose="020E0502060401010101" pitchFamily="34" charset="-79"/>
              </a:rPr>
              <a:t>ר אפשרות לבצע התרעה בעת הופעת מכשולים במרחק מוגדר.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28" name="Group 27">
            <a:extLst>
              <a:ext uri="{FF2B5EF4-FFF2-40B4-BE49-F238E27FC236}">
                <a16:creationId xmlns:a16="http://schemas.microsoft.com/office/drawing/2014/main" id="{440E08ED-8BA6-694F-C35C-8C90F01BA066}"/>
              </a:ext>
            </a:extLst>
          </p:cNvPr>
          <p:cNvGrpSpPr/>
          <p:nvPr/>
        </p:nvGrpSpPr>
        <p:grpSpPr>
          <a:xfrm>
            <a:off x="267419" y="4348118"/>
            <a:ext cx="7026054" cy="1586524"/>
            <a:chOff x="267419" y="4662546"/>
            <a:chExt cx="7026054" cy="1586524"/>
          </a:xfrm>
        </p:grpSpPr>
        <p:pic>
          <p:nvPicPr>
            <p:cNvPr id="7" name="Picture 6" descr="A screenshot of a computer&#10;&#10;Description automatically generated">
              <a:extLst>
                <a:ext uri="{FF2B5EF4-FFF2-40B4-BE49-F238E27FC236}">
                  <a16:creationId xmlns:a16="http://schemas.microsoft.com/office/drawing/2014/main" id="{A4A13D35-4584-7ED2-266C-8BD0F91181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58" t="28216" r="34807" b="27974"/>
            <a:stretch/>
          </p:blipFill>
          <p:spPr bwMode="auto">
            <a:xfrm>
              <a:off x="4989174" y="4675273"/>
              <a:ext cx="2304299" cy="1573797"/>
            </a:xfrm>
            <a:prstGeom prst="rect">
              <a:avLst/>
            </a:prstGeom>
            <a:noFill/>
            <a:ln>
              <a:noFill/>
            </a:ln>
            <a:extLst>
              <a:ext uri="{53640926-AAD7-44D8-BBD7-CCE9431645EC}">
                <a14:shadowObscured xmlns:a14="http://schemas.microsoft.com/office/drawing/2010/main"/>
              </a:ext>
            </a:extLst>
          </p:spPr>
        </p:pic>
        <p:pic>
          <p:nvPicPr>
            <p:cNvPr id="10" name="Picture 9" descr="A computer screen shot of a computer screen&#10;&#10;Description automatically generated">
              <a:extLst>
                <a:ext uri="{FF2B5EF4-FFF2-40B4-BE49-F238E27FC236}">
                  <a16:creationId xmlns:a16="http://schemas.microsoft.com/office/drawing/2014/main" id="{762C10B1-DA4F-6107-D241-A9720D02E29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594" t="27802" r="34530" b="27557"/>
            <a:stretch/>
          </p:blipFill>
          <p:spPr bwMode="auto">
            <a:xfrm>
              <a:off x="267419" y="4662546"/>
              <a:ext cx="2242179" cy="155363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45E18FB-46BD-69DE-9D1F-648B3EB956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178" t="28163" r="34668" b="28222"/>
            <a:stretch/>
          </p:blipFill>
          <p:spPr bwMode="auto">
            <a:xfrm>
              <a:off x="2554312" y="4675273"/>
              <a:ext cx="2344217" cy="1573797"/>
            </a:xfrm>
            <a:prstGeom prst="rect">
              <a:avLst/>
            </a:prstGeom>
            <a:noFill/>
            <a:ln>
              <a:noFill/>
            </a:ln>
            <a:extLst>
              <a:ext uri="{53640926-AAD7-44D8-BBD7-CCE9431645EC}">
                <a14:shadowObscured xmlns:a14="http://schemas.microsoft.com/office/drawing/2010/main"/>
              </a:ext>
            </a:extLst>
          </p:spPr>
        </p:pic>
      </p:grpSp>
      <p:sp>
        <p:nvSpPr>
          <p:cNvPr id="12" name="TextBox 11">
            <a:extLst>
              <a:ext uri="{FF2B5EF4-FFF2-40B4-BE49-F238E27FC236}">
                <a16:creationId xmlns:a16="http://schemas.microsoft.com/office/drawing/2014/main" id="{3A1AB79E-DE93-6C41-0484-6CDE2C7319EF}"/>
              </a:ext>
            </a:extLst>
          </p:cNvPr>
          <p:cNvSpPr txBox="1"/>
          <p:nvPr/>
        </p:nvSpPr>
        <p:spPr>
          <a:xfrm>
            <a:off x="638524" y="2590375"/>
            <a:ext cx="5945212" cy="1718291"/>
          </a:xfrm>
          <a:prstGeom prst="rect">
            <a:avLst/>
          </a:prstGeom>
          <a:noFill/>
        </p:spPr>
        <p:txBody>
          <a:bodyPr wrap="square">
            <a:spAutoFit/>
          </a:bodyPr>
          <a:lstStyle/>
          <a:p>
            <a:pPr algn="ctr" rtl="1">
              <a:lnSpc>
                <a:spcPct val="150000"/>
              </a:lnSpc>
            </a:pPr>
            <a:r>
              <a:rPr lang="he-IL" sz="1800" u="sng" dirty="0">
                <a:effectLst/>
                <a:latin typeface="David" panose="020E0502060401010101" pitchFamily="34" charset="-79"/>
                <a:ea typeface="Calibri" panose="020F0502020204030204" pitchFamily="34" charset="0"/>
                <a:cs typeface="David" panose="020E0502060401010101" pitchFamily="34" charset="-79"/>
              </a:rPr>
              <a:t>יצירת אפשרות התרעה: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לזיהוי אובייקטים במרח</a:t>
            </a:r>
            <a:r>
              <a:rPr lang="he-IL" dirty="0">
                <a:latin typeface="David" panose="020E0502060401010101" pitchFamily="34" charset="-79"/>
                <a:ea typeface="Calibri" panose="020F0502020204030204" pitchFamily="34" charset="0"/>
                <a:cs typeface="David" panose="020E0502060401010101" pitchFamily="34" charset="-79"/>
              </a:rPr>
              <a:t>ק מוגדר מראש.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a:p>
            <a:pPr algn="ctr" rtl="1">
              <a:lnSpc>
                <a:spcPct val="150000"/>
              </a:lnSpc>
            </a:pPr>
            <a:r>
              <a:rPr lang="he-IL" dirty="0">
                <a:ea typeface="Calibri" panose="020F0502020204030204" pitchFamily="34" charset="0"/>
                <a:cs typeface="David" panose="020E0502060401010101" pitchFamily="34" charset="-79"/>
              </a:rPr>
              <a:t>בדוגמה זו- זיהוי ואזהרה על אובייקטים שקרובים לחיישן ממרחק של 0.75 מטרים</a:t>
            </a:r>
            <a:endParaRPr lang="en-US" sz="1800" dirty="0">
              <a:effectLst/>
              <a:ea typeface="Calibri" panose="020F0502020204030204" pitchFamily="34" charset="0"/>
              <a:cs typeface="David" panose="020E0502060401010101" pitchFamily="34" charset="-79"/>
            </a:endParaRPr>
          </a:p>
        </p:txBody>
      </p:sp>
      <p:cxnSp>
        <p:nvCxnSpPr>
          <p:cNvPr id="14" name="Straight Arrow Connector 13">
            <a:extLst>
              <a:ext uri="{FF2B5EF4-FFF2-40B4-BE49-F238E27FC236}">
                <a16:creationId xmlns:a16="http://schemas.microsoft.com/office/drawing/2014/main" id="{91196490-0E09-95EC-7231-1A24E60615D1}"/>
              </a:ext>
            </a:extLst>
          </p:cNvPr>
          <p:cNvCxnSpPr>
            <a:cxnSpLocks/>
            <a:stCxn id="26" idx="2"/>
          </p:cNvCxnSpPr>
          <p:nvPr/>
        </p:nvCxnSpPr>
        <p:spPr>
          <a:xfrm>
            <a:off x="7782124" y="4180596"/>
            <a:ext cx="1290439" cy="5938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7CF3DB-FDBF-BA97-F5B8-29044C4C9E74}"/>
              </a:ext>
            </a:extLst>
          </p:cNvPr>
          <p:cNvCxnSpPr>
            <a:cxnSpLocks/>
          </p:cNvCxnSpPr>
          <p:nvPr/>
        </p:nvCxnSpPr>
        <p:spPr>
          <a:xfrm flipH="1" flipV="1">
            <a:off x="10398919" y="5045869"/>
            <a:ext cx="1363861" cy="1357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81FECE-6C1D-8A65-4ADC-31A1C8D4B8C5}"/>
              </a:ext>
            </a:extLst>
          </p:cNvPr>
          <p:cNvSpPr txBox="1"/>
          <p:nvPr/>
        </p:nvSpPr>
        <p:spPr>
          <a:xfrm>
            <a:off x="7256830" y="3903597"/>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7" name="TextBox 26">
            <a:extLst>
              <a:ext uri="{FF2B5EF4-FFF2-40B4-BE49-F238E27FC236}">
                <a16:creationId xmlns:a16="http://schemas.microsoft.com/office/drawing/2014/main" id="{32B442F5-FF3F-02E7-EA05-DB796FB0C1FD}"/>
              </a:ext>
            </a:extLst>
          </p:cNvPr>
          <p:cNvSpPr txBox="1"/>
          <p:nvPr/>
        </p:nvSpPr>
        <p:spPr>
          <a:xfrm>
            <a:off x="11640987" y="4950767"/>
            <a:ext cx="637935"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9" name="TextBox 28">
            <a:extLst>
              <a:ext uri="{FF2B5EF4-FFF2-40B4-BE49-F238E27FC236}">
                <a16:creationId xmlns:a16="http://schemas.microsoft.com/office/drawing/2014/main" id="{0D6D3EB5-CC6E-7FC3-6EB8-8F555EF2D558}"/>
              </a:ext>
            </a:extLst>
          </p:cNvPr>
          <p:cNvSpPr txBox="1"/>
          <p:nvPr/>
        </p:nvSpPr>
        <p:spPr>
          <a:xfrm>
            <a:off x="5159951" y="5937564"/>
            <a:ext cx="1962744"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אין עצם שקרוב מ0.75 מ' ממרכז המסך- אין התראה</a:t>
            </a:r>
          </a:p>
        </p:txBody>
      </p:sp>
      <p:sp>
        <p:nvSpPr>
          <p:cNvPr id="31" name="TextBox 30">
            <a:extLst>
              <a:ext uri="{FF2B5EF4-FFF2-40B4-BE49-F238E27FC236}">
                <a16:creationId xmlns:a16="http://schemas.microsoft.com/office/drawing/2014/main" id="{6B9A9EB0-35ED-07A1-B1A9-E98443B88F91}"/>
              </a:ext>
            </a:extLst>
          </p:cNvPr>
          <p:cNvSpPr txBox="1"/>
          <p:nvPr/>
        </p:nvSpPr>
        <p:spPr>
          <a:xfrm>
            <a:off x="2998135" y="5944444"/>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0.42 מ'</a:t>
            </a:r>
          </a:p>
        </p:txBody>
      </p:sp>
      <p:sp>
        <p:nvSpPr>
          <p:cNvPr id="32" name="TextBox 31">
            <a:extLst>
              <a:ext uri="{FF2B5EF4-FFF2-40B4-BE49-F238E27FC236}">
                <a16:creationId xmlns:a16="http://schemas.microsoft.com/office/drawing/2014/main" id="{5A4FE4B3-9764-C7BF-5D34-46006D395291}"/>
              </a:ext>
            </a:extLst>
          </p:cNvPr>
          <p:cNvSpPr txBox="1"/>
          <p:nvPr/>
        </p:nvSpPr>
        <p:spPr>
          <a:xfrm>
            <a:off x="702227" y="5958871"/>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0.71 מ'</a:t>
            </a:r>
          </a:p>
        </p:txBody>
      </p:sp>
      <p:sp>
        <p:nvSpPr>
          <p:cNvPr id="33" name="TextBox 32">
            <a:extLst>
              <a:ext uri="{FF2B5EF4-FFF2-40B4-BE49-F238E27FC236}">
                <a16:creationId xmlns:a16="http://schemas.microsoft.com/office/drawing/2014/main" id="{891C7529-038B-D667-3901-0DA05843C053}"/>
              </a:ext>
            </a:extLst>
          </p:cNvPr>
          <p:cNvSpPr txBox="1"/>
          <p:nvPr/>
        </p:nvSpPr>
        <p:spPr>
          <a:xfrm>
            <a:off x="7982737" y="6241774"/>
            <a:ext cx="3351036"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הצגת המרחק של העצם שנמצא במקום שבו בחר המשמש באמצעות העכבר</a:t>
            </a:r>
          </a:p>
        </p:txBody>
      </p:sp>
    </p:spTree>
    <p:extLst>
      <p:ext uri="{BB962C8B-B14F-4D97-AF65-F5344CB8AC3E}">
        <p14:creationId xmlns:p14="http://schemas.microsoft.com/office/powerpoint/2010/main" val="1802631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1429</Words>
  <Application>Microsoft Office PowerPoint</Application>
  <PresentationFormat>Widescreen</PresentationFormat>
  <Paragraphs>218</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Amazon Ember</vt:lpstr>
      <vt:lpstr>Arial</vt:lpstr>
      <vt:lpstr>Calibri</vt:lpstr>
      <vt:lpstr>Calibri Light</vt:lpstr>
      <vt:lpstr>David</vt:lpstr>
      <vt:lpstr>MiSans</vt:lpstr>
      <vt:lpstr>Symbol</vt:lpstr>
      <vt:lpstr>Times New Roman</vt:lpstr>
      <vt:lpstr>Office Theme</vt:lpstr>
      <vt:lpstr>מערכת חישה לאלגוריתמיקה מתקדמת</vt:lpstr>
      <vt:lpstr>נושא הפרויקט</vt:lpstr>
      <vt:lpstr>מוטיבציה ומטרות</vt:lpstr>
      <vt:lpstr>תוצרי הפרויקט</vt:lpstr>
      <vt:lpstr>דיאגרמת בלוקים</vt:lpstr>
      <vt:lpstr>שרטוט חשמלי של המערכת</vt:lpstr>
      <vt:lpstr>שרטוט התשתית על כלל רכיביה</vt:lpstr>
      <vt:lpstr>תוכנה</vt:lpstr>
      <vt:lpstr>תוצאות ומסקנות</vt:lpstr>
      <vt:lpstr>תוצאות ומסקנות</vt:lpstr>
      <vt:lpstr>תוצאות ומסקנות</vt:lpstr>
      <vt:lpstr>תוצאות ומסקנות</vt:lpstr>
      <vt:lpstr>תוצאות ומסקנות</vt:lpstr>
      <vt:lpstr>תוצאות ומסקנות</vt:lpstr>
      <vt:lpstr>תוצאות ומסקנות</vt:lpstr>
      <vt:lpstr>הצעות להמשך</vt:lpstr>
      <vt:lpstr>תיעוד הפרויקט</vt:lpstr>
      <vt:lpstr>תיעוד הפרויקט</vt:lpstr>
      <vt:lpstr>תיעוד הפרויקט</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Fainguelernt</dc:creator>
  <cp:lastModifiedBy>Shahar Hannover</cp:lastModifiedBy>
  <cp:revision>53</cp:revision>
  <dcterms:created xsi:type="dcterms:W3CDTF">2021-12-15T06:30:50Z</dcterms:created>
  <dcterms:modified xsi:type="dcterms:W3CDTF">2024-04-11T10:41:09Z</dcterms:modified>
</cp:coreProperties>
</file>